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8" r:id="rId4"/>
    <p:sldId id="269" r:id="rId5"/>
    <p:sldId id="257" r:id="rId6"/>
    <p:sldId id="262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3" r:id="rId18"/>
    <p:sldId id="264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BCEA4-1738-46CB-A256-CCAF40F9FCC6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E11C-97E7-4F01-9D18-E35EDAD2B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0E9E-7CF9-4937-A59B-9E28888139B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1CAD-EB28-4300-8D93-A889AE2C7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63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2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167A6-41C6-4089-854B-4A8ED9E1FC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B391-70C8-4AD4-BB64-811E2859D8F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E7AA6-7D83-45DE-94ED-256B26E82A0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4BDD9-D79F-4A79-BDC1-141071D0DD0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A36E-F61F-4E65-AA33-91E6C282BED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CB211-F47E-4FC4-AD09-1156E911DAD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0BBD1-0811-49FB-993B-E03081275D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813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2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78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78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63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37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997F2-BDE9-4337-BDFE-48A68FE50E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9401D-0301-4BE5-B8A8-E444858018B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C51A8-451D-40F9-8961-5E246C4DEFD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C86BF-2F30-4D77-A652-202824A8BC2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www.mathsisfun.com/data/relative-frequency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://www.youtube.com/watch?v=aUwpxoaCV-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://www.youtube.com/watch?v=-vLW7Ss7M9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Two-Way Frequency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Joint, Marginal, and Conditional Frequencies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8379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569913" y="58896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graphicFrame>
        <p:nvGraphicFramePr>
          <p:cNvPr id="214020" name="Group 4"/>
          <p:cNvGraphicFramePr>
            <a:graphicFrameLocks noGrp="1"/>
          </p:cNvGraphicFramePr>
          <p:nvPr>
            <p:ph/>
          </p:nvPr>
        </p:nvGraphicFramePr>
        <p:xfrm>
          <a:off x="280988" y="1470025"/>
          <a:ext cx="8655050" cy="22653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052" name="Text Box 36"/>
          <p:cNvSpPr txBox="1">
            <a:spLocks noChangeArrowheads="1"/>
          </p:cNvSpPr>
          <p:nvPr/>
        </p:nvSpPr>
        <p:spPr bwMode="auto">
          <a:xfrm>
            <a:off x="3436938" y="198913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3" name="Text Box 37"/>
          <p:cNvSpPr txBox="1">
            <a:spLocks noChangeArrowheads="1"/>
          </p:cNvSpPr>
          <p:nvPr/>
        </p:nvSpPr>
        <p:spPr bwMode="auto">
          <a:xfrm>
            <a:off x="3879850" y="211296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214054" name="Text Box 38"/>
          <p:cNvSpPr txBox="1">
            <a:spLocks noChangeArrowheads="1"/>
          </p:cNvSpPr>
          <p:nvPr/>
        </p:nvSpPr>
        <p:spPr bwMode="auto">
          <a:xfrm>
            <a:off x="4779963" y="196691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5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5" name="Text Box 39"/>
          <p:cNvSpPr txBox="1">
            <a:spLocks noChangeArrowheads="1"/>
          </p:cNvSpPr>
          <p:nvPr/>
        </p:nvSpPr>
        <p:spPr bwMode="auto">
          <a:xfrm>
            <a:off x="5222875" y="20907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.125</a:t>
            </a:r>
          </a:p>
        </p:txBody>
      </p:sp>
      <p:sp>
        <p:nvSpPr>
          <p:cNvPr id="214056" name="Text Box 40"/>
          <p:cNvSpPr txBox="1">
            <a:spLocks noChangeArrowheads="1"/>
          </p:cNvSpPr>
          <p:nvPr/>
        </p:nvSpPr>
        <p:spPr bwMode="auto">
          <a:xfrm>
            <a:off x="6223000" y="20034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9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7" name="Text Box 41"/>
          <p:cNvSpPr txBox="1">
            <a:spLocks noChangeArrowheads="1"/>
          </p:cNvSpPr>
          <p:nvPr/>
        </p:nvSpPr>
        <p:spPr bwMode="auto">
          <a:xfrm>
            <a:off x="6665913" y="21272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.225</a:t>
            </a:r>
          </a:p>
        </p:txBody>
      </p:sp>
      <p:sp>
        <p:nvSpPr>
          <p:cNvPr id="214058" name="Text Box 42"/>
          <p:cNvSpPr txBox="1">
            <a:spLocks noChangeArrowheads="1"/>
          </p:cNvSpPr>
          <p:nvPr/>
        </p:nvSpPr>
        <p:spPr bwMode="auto">
          <a:xfrm>
            <a:off x="7577138" y="199548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24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7920038" y="210502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.60</a:t>
            </a:r>
          </a:p>
        </p:txBody>
      </p:sp>
      <p:sp>
        <p:nvSpPr>
          <p:cNvPr id="214060" name="Text Box 44"/>
          <p:cNvSpPr txBox="1">
            <a:spLocks noChangeArrowheads="1"/>
          </p:cNvSpPr>
          <p:nvPr/>
        </p:nvSpPr>
        <p:spPr bwMode="auto">
          <a:xfrm>
            <a:off x="3524250" y="25701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8</a:t>
            </a:r>
            <a:r>
              <a:rPr lang="en-US" sz="1800" b="1"/>
              <a:t>        40 </a:t>
            </a:r>
          </a:p>
        </p:txBody>
      </p:sp>
      <p:sp>
        <p:nvSpPr>
          <p:cNvPr id="214061" name="Text Box 45"/>
          <p:cNvSpPr txBox="1">
            <a:spLocks noChangeArrowheads="1"/>
          </p:cNvSpPr>
          <p:nvPr/>
        </p:nvSpPr>
        <p:spPr bwMode="auto">
          <a:xfrm>
            <a:off x="3967163" y="27511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.20</a:t>
            </a:r>
          </a:p>
        </p:txBody>
      </p:sp>
      <p:sp>
        <p:nvSpPr>
          <p:cNvPr id="214062" name="Text Box 46"/>
          <p:cNvSpPr txBox="1">
            <a:spLocks noChangeArrowheads="1"/>
          </p:cNvSpPr>
          <p:nvPr/>
        </p:nvSpPr>
        <p:spPr bwMode="auto">
          <a:xfrm>
            <a:off x="4867275" y="25622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7</a:t>
            </a:r>
            <a:r>
              <a:rPr lang="en-US" sz="1800" b="1"/>
              <a:t>        40 </a:t>
            </a:r>
          </a:p>
        </p:txBody>
      </p:sp>
      <p:sp>
        <p:nvSpPr>
          <p:cNvPr id="214063" name="Text Box 47"/>
          <p:cNvSpPr txBox="1">
            <a:spLocks noChangeArrowheads="1"/>
          </p:cNvSpPr>
          <p:nvPr/>
        </p:nvSpPr>
        <p:spPr bwMode="auto">
          <a:xfrm>
            <a:off x="5310188" y="27432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.175</a:t>
            </a:r>
          </a:p>
        </p:txBody>
      </p:sp>
      <p:sp>
        <p:nvSpPr>
          <p:cNvPr id="214064" name="Text Box 48"/>
          <p:cNvSpPr txBox="1">
            <a:spLocks noChangeArrowheads="1"/>
          </p:cNvSpPr>
          <p:nvPr/>
        </p:nvSpPr>
        <p:spPr bwMode="auto">
          <a:xfrm>
            <a:off x="6310313" y="25558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</a:t>
            </a:r>
            <a:r>
              <a:rPr lang="en-US" sz="1800" b="1"/>
              <a:t>        40 </a:t>
            </a:r>
          </a:p>
        </p:txBody>
      </p:sp>
      <p:sp>
        <p:nvSpPr>
          <p:cNvPr id="214065" name="Text Box 49"/>
          <p:cNvSpPr txBox="1">
            <a:spLocks noChangeArrowheads="1"/>
          </p:cNvSpPr>
          <p:nvPr/>
        </p:nvSpPr>
        <p:spPr bwMode="auto">
          <a:xfrm>
            <a:off x="6696075" y="27511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.025</a:t>
            </a:r>
          </a:p>
        </p:txBody>
      </p:sp>
      <p:sp>
        <p:nvSpPr>
          <p:cNvPr id="214066" name="Text Box 50"/>
          <p:cNvSpPr txBox="1">
            <a:spLocks noChangeArrowheads="1"/>
          </p:cNvSpPr>
          <p:nvPr/>
        </p:nvSpPr>
        <p:spPr bwMode="auto">
          <a:xfrm>
            <a:off x="7593013" y="256222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16</a:t>
            </a:r>
            <a:r>
              <a:rPr lang="en-US" sz="1800" b="1"/>
              <a:t>        40 </a:t>
            </a:r>
          </a:p>
        </p:txBody>
      </p:sp>
      <p:sp>
        <p:nvSpPr>
          <p:cNvPr id="214067" name="Text Box 51"/>
          <p:cNvSpPr txBox="1">
            <a:spLocks noChangeArrowheads="1"/>
          </p:cNvSpPr>
          <p:nvPr/>
        </p:nvSpPr>
        <p:spPr bwMode="auto">
          <a:xfrm>
            <a:off x="8007350" y="272891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.40</a:t>
            </a:r>
          </a:p>
        </p:txBody>
      </p:sp>
      <p:sp>
        <p:nvSpPr>
          <p:cNvPr id="214068" name="Text Box 52"/>
          <p:cNvSpPr txBox="1">
            <a:spLocks noChangeArrowheads="1"/>
          </p:cNvSpPr>
          <p:nvPr/>
        </p:nvSpPr>
        <p:spPr bwMode="auto">
          <a:xfrm>
            <a:off x="3457575" y="315277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18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69" name="Text Box 53"/>
          <p:cNvSpPr txBox="1">
            <a:spLocks noChangeArrowheads="1"/>
          </p:cNvSpPr>
          <p:nvPr/>
        </p:nvSpPr>
        <p:spPr bwMode="auto">
          <a:xfrm>
            <a:off x="3900488" y="32766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.45</a:t>
            </a:r>
          </a:p>
        </p:txBody>
      </p:sp>
      <p:sp>
        <p:nvSpPr>
          <p:cNvPr id="214070" name="Text Box 54"/>
          <p:cNvSpPr txBox="1">
            <a:spLocks noChangeArrowheads="1"/>
          </p:cNvSpPr>
          <p:nvPr/>
        </p:nvSpPr>
        <p:spPr bwMode="auto">
          <a:xfrm>
            <a:off x="4857750" y="3130550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12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1" name="Text Box 55"/>
          <p:cNvSpPr txBox="1">
            <a:spLocks noChangeArrowheads="1"/>
          </p:cNvSpPr>
          <p:nvPr/>
        </p:nvSpPr>
        <p:spPr bwMode="auto">
          <a:xfrm>
            <a:off x="5300663" y="32972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.30</a:t>
            </a:r>
          </a:p>
        </p:txBody>
      </p:sp>
      <p:sp>
        <p:nvSpPr>
          <p:cNvPr id="214072" name="Text Box 56"/>
          <p:cNvSpPr txBox="1">
            <a:spLocks noChangeArrowheads="1"/>
          </p:cNvSpPr>
          <p:nvPr/>
        </p:nvSpPr>
        <p:spPr bwMode="auto">
          <a:xfrm>
            <a:off x="6243638" y="31527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3" name="Text Box 57"/>
          <p:cNvSpPr txBox="1">
            <a:spLocks noChangeArrowheads="1"/>
          </p:cNvSpPr>
          <p:nvPr/>
        </p:nvSpPr>
        <p:spPr bwMode="auto">
          <a:xfrm>
            <a:off x="6686550" y="3276600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214074" name="Text Box 58"/>
          <p:cNvSpPr txBox="1">
            <a:spLocks noChangeArrowheads="1"/>
          </p:cNvSpPr>
          <p:nvPr/>
        </p:nvSpPr>
        <p:spPr bwMode="auto">
          <a:xfrm>
            <a:off x="7583488" y="313055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40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5" name="Text Box 59"/>
          <p:cNvSpPr txBox="1">
            <a:spLocks noChangeArrowheads="1"/>
          </p:cNvSpPr>
          <p:nvPr/>
        </p:nvSpPr>
        <p:spPr bwMode="auto">
          <a:xfrm>
            <a:off x="7940675" y="32543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1.00</a:t>
            </a:r>
          </a:p>
        </p:txBody>
      </p:sp>
      <p:graphicFrame>
        <p:nvGraphicFramePr>
          <p:cNvPr id="214076" name="Group 60"/>
          <p:cNvGraphicFramePr>
            <a:graphicFrameLocks noGrp="1"/>
          </p:cNvGraphicFramePr>
          <p:nvPr/>
        </p:nvGraphicFramePr>
        <p:xfrm>
          <a:off x="290513" y="4670425"/>
          <a:ext cx="8553450" cy="1828800"/>
        </p:xfrm>
        <a:graphic>
          <a:graphicData uri="http://schemas.openxmlformats.org/drawingml/2006/table">
            <a:tbl>
              <a:tblPr/>
              <a:tblGrid>
                <a:gridCol w="3157537"/>
                <a:gridCol w="1300163"/>
                <a:gridCol w="1390650"/>
                <a:gridCol w="1335087"/>
                <a:gridCol w="137001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108" name="Text Box 92"/>
          <p:cNvSpPr txBox="1">
            <a:spLocks noChangeArrowheads="1"/>
          </p:cNvSpPr>
          <p:nvPr/>
        </p:nvSpPr>
        <p:spPr bwMode="auto">
          <a:xfrm>
            <a:off x="249238" y="4029075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State the percents for the table above.</a:t>
            </a:r>
          </a:p>
        </p:txBody>
      </p:sp>
      <p:sp>
        <p:nvSpPr>
          <p:cNvPr id="214109" name="Text Box 93"/>
          <p:cNvSpPr txBox="1">
            <a:spLocks noChangeArrowheads="1"/>
          </p:cNvSpPr>
          <p:nvPr/>
        </p:nvSpPr>
        <p:spPr bwMode="auto">
          <a:xfrm>
            <a:off x="3744913" y="51371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25%</a:t>
            </a:r>
          </a:p>
        </p:txBody>
      </p:sp>
      <p:sp>
        <p:nvSpPr>
          <p:cNvPr id="214110" name="Text Box 94"/>
          <p:cNvSpPr txBox="1">
            <a:spLocks noChangeArrowheads="1"/>
          </p:cNvSpPr>
          <p:nvPr/>
        </p:nvSpPr>
        <p:spPr bwMode="auto">
          <a:xfrm>
            <a:off x="4956175" y="51308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12.5%</a:t>
            </a:r>
          </a:p>
        </p:txBody>
      </p:sp>
      <p:sp>
        <p:nvSpPr>
          <p:cNvPr id="214111" name="Text Box 95"/>
          <p:cNvSpPr txBox="1">
            <a:spLocks noChangeArrowheads="1"/>
          </p:cNvSpPr>
          <p:nvPr/>
        </p:nvSpPr>
        <p:spPr bwMode="auto">
          <a:xfrm>
            <a:off x="6354763" y="513715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22.5%</a:t>
            </a:r>
          </a:p>
        </p:txBody>
      </p:sp>
      <p:sp>
        <p:nvSpPr>
          <p:cNvPr id="214112" name="Text Box 96"/>
          <p:cNvSpPr txBox="1">
            <a:spLocks noChangeArrowheads="1"/>
          </p:cNvSpPr>
          <p:nvPr/>
        </p:nvSpPr>
        <p:spPr bwMode="auto">
          <a:xfrm>
            <a:off x="7807325" y="51323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60%</a:t>
            </a:r>
          </a:p>
        </p:txBody>
      </p:sp>
      <p:sp>
        <p:nvSpPr>
          <p:cNvPr id="214113" name="Text Box 97"/>
          <p:cNvSpPr txBox="1">
            <a:spLocks noChangeArrowheads="1"/>
          </p:cNvSpPr>
          <p:nvPr/>
        </p:nvSpPr>
        <p:spPr bwMode="auto">
          <a:xfrm>
            <a:off x="3762375" y="55895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20%</a:t>
            </a:r>
          </a:p>
        </p:txBody>
      </p:sp>
      <p:sp>
        <p:nvSpPr>
          <p:cNvPr id="214114" name="Text Box 98"/>
          <p:cNvSpPr txBox="1">
            <a:spLocks noChangeArrowheads="1"/>
          </p:cNvSpPr>
          <p:nvPr/>
        </p:nvSpPr>
        <p:spPr bwMode="auto">
          <a:xfrm>
            <a:off x="4968875" y="55753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17.5%</a:t>
            </a:r>
          </a:p>
        </p:txBody>
      </p:sp>
      <p:sp>
        <p:nvSpPr>
          <p:cNvPr id="214115" name="Text Box 99"/>
          <p:cNvSpPr txBox="1">
            <a:spLocks noChangeArrowheads="1"/>
          </p:cNvSpPr>
          <p:nvPr/>
        </p:nvSpPr>
        <p:spPr bwMode="auto">
          <a:xfrm>
            <a:off x="6424613" y="5567363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2.5%</a:t>
            </a:r>
          </a:p>
        </p:txBody>
      </p:sp>
      <p:sp>
        <p:nvSpPr>
          <p:cNvPr id="214116" name="Text Box 100"/>
          <p:cNvSpPr txBox="1">
            <a:spLocks noChangeArrowheads="1"/>
          </p:cNvSpPr>
          <p:nvPr/>
        </p:nvSpPr>
        <p:spPr bwMode="auto">
          <a:xfrm>
            <a:off x="7847013" y="558323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40%</a:t>
            </a:r>
          </a:p>
        </p:txBody>
      </p:sp>
      <p:sp>
        <p:nvSpPr>
          <p:cNvPr id="214117" name="Text Box 101"/>
          <p:cNvSpPr txBox="1">
            <a:spLocks noChangeArrowheads="1"/>
          </p:cNvSpPr>
          <p:nvPr/>
        </p:nvSpPr>
        <p:spPr bwMode="auto">
          <a:xfrm>
            <a:off x="3729038" y="602615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45%</a:t>
            </a:r>
          </a:p>
        </p:txBody>
      </p:sp>
      <p:sp>
        <p:nvSpPr>
          <p:cNvPr id="214118" name="Text Box 102"/>
          <p:cNvSpPr txBox="1">
            <a:spLocks noChangeArrowheads="1"/>
          </p:cNvSpPr>
          <p:nvPr/>
        </p:nvSpPr>
        <p:spPr bwMode="auto">
          <a:xfrm>
            <a:off x="5153025" y="6049963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30%</a:t>
            </a:r>
          </a:p>
        </p:txBody>
      </p:sp>
      <p:sp>
        <p:nvSpPr>
          <p:cNvPr id="214119" name="Text Box 103"/>
          <p:cNvSpPr txBox="1">
            <a:spLocks noChangeArrowheads="1"/>
          </p:cNvSpPr>
          <p:nvPr/>
        </p:nvSpPr>
        <p:spPr bwMode="auto">
          <a:xfrm>
            <a:off x="6507163" y="6029325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25%</a:t>
            </a:r>
          </a:p>
        </p:txBody>
      </p:sp>
      <p:sp>
        <p:nvSpPr>
          <p:cNvPr id="214120" name="Text Box 104"/>
          <p:cNvSpPr txBox="1">
            <a:spLocks noChangeArrowheads="1"/>
          </p:cNvSpPr>
          <p:nvPr/>
        </p:nvSpPr>
        <p:spPr bwMode="auto">
          <a:xfrm>
            <a:off x="7732713" y="6035675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100%</a:t>
            </a:r>
          </a:p>
        </p:txBody>
      </p:sp>
      <p:sp>
        <p:nvSpPr>
          <p:cNvPr id="214121" name="Text Box 10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109" grpId="0"/>
      <p:bldP spid="214110" grpId="0"/>
      <p:bldP spid="214111" grpId="0"/>
      <p:bldP spid="214112" grpId="0"/>
      <p:bldP spid="214113" grpId="0"/>
      <p:bldP spid="214114" grpId="0"/>
      <p:bldP spid="214115" grpId="0"/>
      <p:bldP spid="214116" grpId="0"/>
      <p:bldP spid="214117" grpId="0"/>
      <p:bldP spid="214118" grpId="0"/>
      <p:bldP spid="214119" grpId="0"/>
      <p:bldP spid="214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sp>
        <p:nvSpPr>
          <p:cNvPr id="190547" name="Text Box 83"/>
          <p:cNvSpPr txBox="1">
            <a:spLocks noChangeArrowheads="1"/>
          </p:cNvSpPr>
          <p:nvPr/>
        </p:nvSpPr>
        <p:spPr bwMode="auto">
          <a:xfrm>
            <a:off x="107950" y="3629025"/>
            <a:ext cx="846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Find the joint relative frequency of students surveyed who are girls and prefer dogs as pets. </a:t>
            </a:r>
          </a:p>
        </p:txBody>
      </p:sp>
      <p:sp>
        <p:nvSpPr>
          <p:cNvPr id="190548" name="Text Box 84"/>
          <p:cNvSpPr txBox="1">
            <a:spLocks noChangeArrowheads="1"/>
          </p:cNvSpPr>
          <p:nvPr/>
        </p:nvSpPr>
        <p:spPr bwMode="auto">
          <a:xfrm>
            <a:off x="117475" y="5351463"/>
            <a:ext cx="8469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 smtClean="0">
                <a:cs typeface="Times" charset="0"/>
              </a:rPr>
              <a:t>                 </a:t>
            </a:r>
            <a:r>
              <a:rPr lang="en-US" altLang="en-US" sz="2400" b="1" dirty="0" smtClean="0">
                <a:solidFill>
                  <a:schemeClr val="accent2"/>
                </a:solidFill>
                <a:cs typeface="Times" charset="0"/>
              </a:rPr>
              <a:t>3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) Find the marginal RF of students surveyed </a:t>
            </a:r>
            <a:r>
              <a:rPr lang="en-US" altLang="en-US" sz="2400" b="1" dirty="0" smtClean="0">
                <a:solidFill>
                  <a:schemeClr val="accent2"/>
                </a:solidFill>
                <a:cs typeface="Times" charset="0"/>
              </a:rPr>
              <a:t>who               	prefer 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dogs as pets and then prefer cats as pets. </a:t>
            </a:r>
          </a:p>
        </p:txBody>
      </p:sp>
      <p:sp>
        <p:nvSpPr>
          <p:cNvPr id="190551" name="Text Box 87"/>
          <p:cNvSpPr txBox="1">
            <a:spLocks noChangeArrowheads="1"/>
          </p:cNvSpPr>
          <p:nvPr/>
        </p:nvSpPr>
        <p:spPr bwMode="auto">
          <a:xfrm>
            <a:off x="22098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dogs - 45%</a:t>
            </a:r>
          </a:p>
        </p:txBody>
      </p:sp>
      <p:sp>
        <p:nvSpPr>
          <p:cNvPr id="190552" name="Text Box 88"/>
          <p:cNvSpPr txBox="1">
            <a:spLocks noChangeArrowheads="1"/>
          </p:cNvSpPr>
          <p:nvPr/>
        </p:nvSpPr>
        <p:spPr bwMode="auto">
          <a:xfrm>
            <a:off x="5883275" y="4957763"/>
            <a:ext cx="206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12.5%</a:t>
            </a:r>
          </a:p>
        </p:txBody>
      </p:sp>
      <p:sp>
        <p:nvSpPr>
          <p:cNvPr id="190553" name="Text Box 89"/>
          <p:cNvSpPr txBox="1">
            <a:spLocks noChangeArrowheads="1"/>
          </p:cNvSpPr>
          <p:nvPr/>
        </p:nvSpPr>
        <p:spPr bwMode="auto">
          <a:xfrm>
            <a:off x="87313" y="4464050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Find the joint relative frequency of students surveyed who are boys and prefer cats as pets. </a:t>
            </a:r>
          </a:p>
        </p:txBody>
      </p:sp>
      <p:sp>
        <p:nvSpPr>
          <p:cNvPr id="190554" name="Text Box 90"/>
          <p:cNvSpPr txBox="1">
            <a:spLocks noChangeArrowheads="1"/>
          </p:cNvSpPr>
          <p:nvPr/>
        </p:nvSpPr>
        <p:spPr bwMode="auto">
          <a:xfrm>
            <a:off x="6005513" y="4032250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20%</a:t>
            </a:r>
          </a:p>
        </p:txBody>
      </p:sp>
      <p:sp>
        <p:nvSpPr>
          <p:cNvPr id="190555" name="Text Box 91"/>
          <p:cNvSpPr txBox="1">
            <a:spLocks noChangeArrowheads="1"/>
          </p:cNvSpPr>
          <p:nvPr/>
        </p:nvSpPr>
        <p:spPr bwMode="auto">
          <a:xfrm>
            <a:off x="49530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cats - 30%</a:t>
            </a:r>
          </a:p>
        </p:txBody>
      </p:sp>
      <p:graphicFrame>
        <p:nvGraphicFramePr>
          <p:cNvPr id="190561" name="Group 97"/>
          <p:cNvGraphicFramePr>
            <a:graphicFrameLocks noGrp="1"/>
          </p:cNvGraphicFramePr>
          <p:nvPr>
            <p:ph/>
          </p:nvPr>
        </p:nvGraphicFramePr>
        <p:xfrm>
          <a:off x="890588" y="1306513"/>
          <a:ext cx="7292975" cy="1836738"/>
        </p:xfrm>
        <a:graphic>
          <a:graphicData uri="http://schemas.openxmlformats.org/drawingml/2006/table">
            <a:tbl>
              <a:tblPr/>
              <a:tblGrid>
                <a:gridCol w="2692400"/>
                <a:gridCol w="1108075"/>
                <a:gridCol w="1185862"/>
                <a:gridCol w="1138238"/>
                <a:gridCol w="11684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94" name="Oval 130"/>
          <p:cNvSpPr>
            <a:spLocks noChangeArrowheads="1"/>
          </p:cNvSpPr>
          <p:nvPr/>
        </p:nvSpPr>
        <p:spPr bwMode="auto">
          <a:xfrm>
            <a:off x="3700463" y="2192338"/>
            <a:ext cx="784225" cy="5238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6" name="Oval 132"/>
          <p:cNvSpPr>
            <a:spLocks noChangeArrowheads="1"/>
          </p:cNvSpPr>
          <p:nvPr/>
        </p:nvSpPr>
        <p:spPr bwMode="auto">
          <a:xfrm>
            <a:off x="4721225" y="1751013"/>
            <a:ext cx="1073150" cy="495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7" name="Oval 133"/>
          <p:cNvSpPr>
            <a:spLocks noChangeArrowheads="1"/>
          </p:cNvSpPr>
          <p:nvPr/>
        </p:nvSpPr>
        <p:spPr bwMode="auto">
          <a:xfrm>
            <a:off x="3684588" y="2643188"/>
            <a:ext cx="842962" cy="5238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8" name="Oval 134"/>
          <p:cNvSpPr>
            <a:spLocks noChangeArrowheads="1"/>
          </p:cNvSpPr>
          <p:nvPr/>
        </p:nvSpPr>
        <p:spPr bwMode="auto">
          <a:xfrm>
            <a:off x="4811713" y="2665413"/>
            <a:ext cx="885825" cy="5222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9" name="Text Box 13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0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0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0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47" grpId="0"/>
      <p:bldP spid="190548" grpId="0"/>
      <p:bldP spid="190551" grpId="0"/>
      <p:bldP spid="190552" grpId="0"/>
      <p:bldP spid="190553" grpId="0"/>
      <p:bldP spid="190554" grpId="0"/>
      <p:bldP spid="190555" grpId="0"/>
      <p:bldP spid="190594" grpId="0" animBg="1"/>
      <p:bldP spid="190596" grpId="0" animBg="1"/>
      <p:bldP spid="190597" grpId="0" animBg="1"/>
      <p:bldP spid="1905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192596" name="Text Box 84"/>
          <p:cNvSpPr txBox="1">
            <a:spLocks noChangeArrowheads="1"/>
          </p:cNvSpPr>
          <p:nvPr/>
        </p:nvSpPr>
        <p:spPr bwMode="auto">
          <a:xfrm>
            <a:off x="230188" y="3749675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prefers cats as pets, given the student is a girl. </a:t>
            </a:r>
          </a:p>
        </p:txBody>
      </p:sp>
      <p:sp>
        <p:nvSpPr>
          <p:cNvPr id="192597" name="Text Box 85"/>
          <p:cNvSpPr txBox="1">
            <a:spLocks noChangeArrowheads="1"/>
          </p:cNvSpPr>
          <p:nvPr/>
        </p:nvSpPr>
        <p:spPr bwMode="auto">
          <a:xfrm>
            <a:off x="403225" y="4884738"/>
            <a:ext cx="504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 who prefer cats:  </a:t>
            </a:r>
          </a:p>
        </p:txBody>
      </p:sp>
      <p:sp>
        <p:nvSpPr>
          <p:cNvPr id="192598" name="Text Box 86"/>
          <p:cNvSpPr txBox="1">
            <a:spLocks noChangeArrowheads="1"/>
          </p:cNvSpPr>
          <p:nvPr/>
        </p:nvSpPr>
        <p:spPr bwMode="auto">
          <a:xfrm>
            <a:off x="1323975" y="5487988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girls:  </a:t>
            </a:r>
          </a:p>
        </p:txBody>
      </p:sp>
      <p:sp>
        <p:nvSpPr>
          <p:cNvPr id="192599" name="Line 87"/>
          <p:cNvSpPr>
            <a:spLocks noChangeShapeType="1"/>
          </p:cNvSpPr>
          <p:nvPr/>
        </p:nvSpPr>
        <p:spPr bwMode="auto">
          <a:xfrm>
            <a:off x="409575" y="5418138"/>
            <a:ext cx="4789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600" name="Text Box 88"/>
          <p:cNvSpPr txBox="1">
            <a:spLocks noChangeArrowheads="1"/>
          </p:cNvSpPr>
          <p:nvPr/>
        </p:nvSpPr>
        <p:spPr bwMode="auto">
          <a:xfrm>
            <a:off x="5722938" y="4970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2601" name="Line 89"/>
          <p:cNvSpPr>
            <a:spLocks noChangeShapeType="1"/>
          </p:cNvSpPr>
          <p:nvPr/>
        </p:nvSpPr>
        <p:spPr bwMode="auto">
          <a:xfrm>
            <a:off x="5561013" y="5434013"/>
            <a:ext cx="769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602" name="Text Box 90"/>
          <p:cNvSpPr txBox="1">
            <a:spLocks noChangeArrowheads="1"/>
          </p:cNvSpPr>
          <p:nvPr/>
        </p:nvSpPr>
        <p:spPr bwMode="auto">
          <a:xfrm>
            <a:off x="5573713" y="544195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16</a:t>
            </a:r>
          </a:p>
        </p:txBody>
      </p:sp>
      <p:sp>
        <p:nvSpPr>
          <p:cNvPr id="192603" name="Text Box 91"/>
          <p:cNvSpPr txBox="1">
            <a:spLocks noChangeArrowheads="1"/>
          </p:cNvSpPr>
          <p:nvPr/>
        </p:nvSpPr>
        <p:spPr bwMode="auto">
          <a:xfrm>
            <a:off x="6410325" y="521652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.4375</a:t>
            </a:r>
          </a:p>
        </p:txBody>
      </p:sp>
      <p:sp>
        <p:nvSpPr>
          <p:cNvPr id="192604" name="Text Box 92"/>
          <p:cNvSpPr txBox="1">
            <a:spLocks noChangeArrowheads="1"/>
          </p:cNvSpPr>
          <p:nvPr/>
        </p:nvSpPr>
        <p:spPr bwMode="auto">
          <a:xfrm>
            <a:off x="7650163" y="5207000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43.75%</a:t>
            </a:r>
          </a:p>
        </p:txBody>
      </p:sp>
      <p:sp>
        <p:nvSpPr>
          <p:cNvPr id="192615" name="Text Box 10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192616" name="Group 10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648" name="Text Box 13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92649" name="Text Box 13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92650" name="Text Box 13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92651" name="Text Box 13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92652" name="Oval 140"/>
          <p:cNvSpPr>
            <a:spLocks noChangeArrowheads="1"/>
          </p:cNvSpPr>
          <p:nvPr/>
        </p:nvSpPr>
        <p:spPr bwMode="auto">
          <a:xfrm>
            <a:off x="7908925" y="2076450"/>
            <a:ext cx="623888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53" name="Oval 141"/>
          <p:cNvSpPr>
            <a:spLocks noChangeArrowheads="1"/>
          </p:cNvSpPr>
          <p:nvPr/>
        </p:nvSpPr>
        <p:spPr bwMode="auto">
          <a:xfrm>
            <a:off x="5129213" y="2025650"/>
            <a:ext cx="623887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97" grpId="0"/>
      <p:bldP spid="192598" grpId="0"/>
      <p:bldP spid="192599" grpId="0" animBg="1"/>
      <p:bldP spid="192600" grpId="0"/>
      <p:bldP spid="192601" grpId="0" animBg="1"/>
      <p:bldP spid="192602" grpId="0"/>
      <p:bldP spid="192603" grpId="0"/>
      <p:bldP spid="192604" grpId="0"/>
      <p:bldP spid="192652" grpId="0" animBg="1"/>
      <p:bldP spid="1926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0174" name="Group 1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0208" name="Text Box 4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0209" name="Text Box 4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0210" name="Text Box 50"/>
          <p:cNvSpPr txBox="1">
            <a:spLocks noChangeArrowheads="1"/>
          </p:cNvSpPr>
          <p:nvPr/>
        </p:nvSpPr>
        <p:spPr bwMode="auto">
          <a:xfrm>
            <a:off x="0" y="38433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is a girl, given that the student prefers cats as pets. </a:t>
            </a: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176213" y="538162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students who prefer cats:  </a:t>
            </a:r>
          </a:p>
        </p:txBody>
      </p:sp>
      <p:sp>
        <p:nvSpPr>
          <p:cNvPr id="220212" name="Text Box 52"/>
          <p:cNvSpPr txBox="1">
            <a:spLocks noChangeArrowheads="1"/>
          </p:cNvSpPr>
          <p:nvPr/>
        </p:nvSpPr>
        <p:spPr bwMode="auto">
          <a:xfrm>
            <a:off x="409575" y="4954588"/>
            <a:ext cx="520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 who prefer cats:  </a:t>
            </a:r>
          </a:p>
        </p:txBody>
      </p:sp>
      <p:sp>
        <p:nvSpPr>
          <p:cNvPr id="220213" name="Line 53"/>
          <p:cNvSpPr>
            <a:spLocks noChangeShapeType="1"/>
          </p:cNvSpPr>
          <p:nvPr/>
        </p:nvSpPr>
        <p:spPr bwMode="auto">
          <a:xfrm flipV="1">
            <a:off x="249238" y="5362575"/>
            <a:ext cx="5065712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14" name="Text Box 54"/>
          <p:cNvSpPr txBox="1">
            <a:spLocks noChangeArrowheads="1"/>
          </p:cNvSpPr>
          <p:nvPr/>
        </p:nvSpPr>
        <p:spPr bwMode="auto">
          <a:xfrm>
            <a:off x="5791200" y="4972050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7</a:t>
            </a:r>
          </a:p>
        </p:txBody>
      </p:sp>
      <p:sp>
        <p:nvSpPr>
          <p:cNvPr id="220215" name="Line 55"/>
          <p:cNvSpPr>
            <a:spLocks noChangeShapeType="1"/>
          </p:cNvSpPr>
          <p:nvPr/>
        </p:nvSpPr>
        <p:spPr bwMode="auto">
          <a:xfrm>
            <a:off x="5732463" y="5392738"/>
            <a:ext cx="582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5716588" y="5359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12</a:t>
            </a:r>
          </a:p>
        </p:txBody>
      </p:sp>
      <p:sp>
        <p:nvSpPr>
          <p:cNvPr id="220217" name="Text Box 57"/>
          <p:cNvSpPr txBox="1">
            <a:spLocks noChangeArrowheads="1"/>
          </p:cNvSpPr>
          <p:nvPr/>
        </p:nvSpPr>
        <p:spPr bwMode="auto">
          <a:xfrm>
            <a:off x="6438900" y="5175250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.583</a:t>
            </a:r>
          </a:p>
        </p:txBody>
      </p:sp>
      <p:sp>
        <p:nvSpPr>
          <p:cNvPr id="220218" name="Text Box 58"/>
          <p:cNvSpPr txBox="1">
            <a:spLocks noChangeArrowheads="1"/>
          </p:cNvSpPr>
          <p:nvPr/>
        </p:nvSpPr>
        <p:spPr bwMode="auto">
          <a:xfrm>
            <a:off x="7461250" y="51943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58.3%</a:t>
            </a:r>
          </a:p>
        </p:txBody>
      </p:sp>
      <p:sp>
        <p:nvSpPr>
          <p:cNvPr id="220219" name="Oval 59"/>
          <p:cNvSpPr>
            <a:spLocks noChangeArrowheads="1"/>
          </p:cNvSpPr>
          <p:nvPr/>
        </p:nvSpPr>
        <p:spPr bwMode="auto">
          <a:xfrm>
            <a:off x="5129213" y="2025650"/>
            <a:ext cx="623887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20" name="Oval 60"/>
          <p:cNvSpPr>
            <a:spLocks noChangeArrowheads="1"/>
          </p:cNvSpPr>
          <p:nvPr/>
        </p:nvSpPr>
        <p:spPr bwMode="auto">
          <a:xfrm>
            <a:off x="5122863" y="254158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11" grpId="0"/>
      <p:bldP spid="220212" grpId="0"/>
      <p:bldP spid="220213" grpId="0" animBg="1"/>
      <p:bldP spid="220214" grpId="0"/>
      <p:bldP spid="220215" grpId="0" animBg="1"/>
      <p:bldP spid="220216" grpId="0"/>
      <p:bldP spid="220217" grpId="0"/>
      <p:bldP spid="220218" grpId="0"/>
      <p:bldP spid="220219" grpId="0" animBg="1"/>
      <p:bldP spid="2202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30188" y="3749675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prefers cats as pets, given the student is a boy. 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403225" y="4884738"/>
            <a:ext cx="504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Number of boys who prefer cats: 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323975" y="5487988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boys:  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409575" y="5418138"/>
            <a:ext cx="4789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5722938" y="4970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>
            <a:off x="5561013" y="5434013"/>
            <a:ext cx="769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5573713" y="544195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24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6410325" y="521652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.208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7650163" y="5207000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20.8%</a:t>
            </a: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2221" name="Group 13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2254" name="Text Box 46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2255" name="Text Box 47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2256" name="Text Box 48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2257" name="Oval 49"/>
          <p:cNvSpPr>
            <a:spLocks noChangeArrowheads="1"/>
          </p:cNvSpPr>
          <p:nvPr/>
        </p:nvSpPr>
        <p:spPr bwMode="auto">
          <a:xfrm>
            <a:off x="7866063" y="158273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8" name="Oval 50"/>
          <p:cNvSpPr>
            <a:spLocks noChangeArrowheads="1"/>
          </p:cNvSpPr>
          <p:nvPr/>
        </p:nvSpPr>
        <p:spPr bwMode="auto">
          <a:xfrm>
            <a:off x="5129213" y="157638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 animBg="1"/>
      <p:bldP spid="222215" grpId="0"/>
      <p:bldP spid="222216" grpId="0" animBg="1"/>
      <p:bldP spid="222217" grpId="0"/>
      <p:bldP spid="222218" grpId="0"/>
      <p:bldP spid="222219" grpId="0"/>
      <p:bldP spid="222257" grpId="0" animBg="1"/>
      <p:bldP spid="2222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228600" y="3581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Find the conditional relative frequency that a </a:t>
            </a:r>
            <a:r>
              <a:rPr lang="en-US" altLang="en-US" sz="2400" b="1" dirty="0" smtClean="0">
                <a:cs typeface="Times" charset="0"/>
              </a:rPr>
              <a:t>student surveyed </a:t>
            </a:r>
            <a:r>
              <a:rPr lang="en-US" altLang="en-US" sz="2400" b="1" dirty="0">
                <a:cs typeface="Times" charset="0"/>
              </a:rPr>
              <a:t>is </a:t>
            </a:r>
            <a:r>
              <a:rPr lang="en-US" altLang="en-US" sz="2400" b="1" dirty="0" smtClean="0">
                <a:cs typeface="Times" charset="0"/>
              </a:rPr>
              <a:t>a boy</a:t>
            </a:r>
            <a:r>
              <a:rPr lang="en-US" altLang="en-US" sz="2400" b="1" dirty="0">
                <a:cs typeface="Times" charset="0"/>
              </a:rPr>
              <a:t>, given that the student prefers dogs as pets. </a:t>
            </a:r>
          </a:p>
        </p:txBody>
      </p:sp>
      <p:sp>
        <p:nvSpPr>
          <p:cNvPr id="224297" name="Text Box 41"/>
          <p:cNvSpPr txBox="1">
            <a:spLocks noChangeArrowheads="1"/>
          </p:cNvSpPr>
          <p:nvPr/>
        </p:nvSpPr>
        <p:spPr bwMode="auto">
          <a:xfrm>
            <a:off x="176213" y="538162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students who prefer dogs:  </a:t>
            </a:r>
          </a:p>
        </p:txBody>
      </p:sp>
      <p:sp>
        <p:nvSpPr>
          <p:cNvPr id="224298" name="Text Box 42"/>
          <p:cNvSpPr txBox="1">
            <a:spLocks noChangeArrowheads="1"/>
          </p:cNvSpPr>
          <p:nvPr/>
        </p:nvSpPr>
        <p:spPr bwMode="auto">
          <a:xfrm>
            <a:off x="409575" y="4954588"/>
            <a:ext cx="520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boys who prefer dogs:  </a:t>
            </a:r>
          </a:p>
        </p:txBody>
      </p:sp>
      <p:sp>
        <p:nvSpPr>
          <p:cNvPr id="224299" name="Line 43"/>
          <p:cNvSpPr>
            <a:spLocks noChangeShapeType="1"/>
          </p:cNvSpPr>
          <p:nvPr/>
        </p:nvSpPr>
        <p:spPr bwMode="auto">
          <a:xfrm flipV="1">
            <a:off x="322263" y="5407025"/>
            <a:ext cx="522605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5662613" y="4913313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10</a:t>
            </a:r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>
            <a:off x="5732463" y="5392738"/>
            <a:ext cx="582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2" name="Text Box 46"/>
          <p:cNvSpPr txBox="1">
            <a:spLocks noChangeArrowheads="1"/>
          </p:cNvSpPr>
          <p:nvPr/>
        </p:nvSpPr>
        <p:spPr bwMode="auto">
          <a:xfrm>
            <a:off x="5716588" y="5359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18</a:t>
            </a:r>
          </a:p>
        </p:txBody>
      </p:sp>
      <p:sp>
        <p:nvSpPr>
          <p:cNvPr id="224303" name="Text Box 47"/>
          <p:cNvSpPr txBox="1">
            <a:spLocks noChangeArrowheads="1"/>
          </p:cNvSpPr>
          <p:nvPr/>
        </p:nvSpPr>
        <p:spPr bwMode="auto">
          <a:xfrm>
            <a:off x="6438900" y="5175250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.556</a:t>
            </a:r>
          </a:p>
        </p:txBody>
      </p:sp>
      <p:sp>
        <p:nvSpPr>
          <p:cNvPr id="224304" name="Text Box 48"/>
          <p:cNvSpPr txBox="1">
            <a:spLocks noChangeArrowheads="1"/>
          </p:cNvSpPr>
          <p:nvPr/>
        </p:nvSpPr>
        <p:spPr bwMode="auto">
          <a:xfrm>
            <a:off x="7461250" y="51943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55.6%</a:t>
            </a:r>
          </a:p>
        </p:txBody>
      </p:sp>
      <p:sp>
        <p:nvSpPr>
          <p:cNvPr id="224305" name="Oval 49"/>
          <p:cNvSpPr>
            <a:spLocks noChangeArrowheads="1"/>
          </p:cNvSpPr>
          <p:nvPr/>
        </p:nvSpPr>
        <p:spPr bwMode="auto">
          <a:xfrm>
            <a:off x="3822700" y="1531938"/>
            <a:ext cx="623888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06" name="Oval 50"/>
          <p:cNvSpPr>
            <a:spLocks noChangeArrowheads="1"/>
          </p:cNvSpPr>
          <p:nvPr/>
        </p:nvSpPr>
        <p:spPr bwMode="auto">
          <a:xfrm>
            <a:off x="3773488" y="258603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97" grpId="0"/>
      <p:bldP spid="224298" grpId="0"/>
      <p:bldP spid="224299" grpId="0" animBg="1"/>
      <p:bldP spid="224300" grpId="0"/>
      <p:bldP spid="224301" grpId="0" animBg="1"/>
      <p:bldP spid="224302" grpId="0"/>
      <p:bldP spid="224303" grpId="0"/>
      <p:bldP spid="224304" grpId="0"/>
      <p:bldP spid="224305" grpId="0" animBg="1"/>
      <p:bldP spid="2243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Finding Possible Associations and Trends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300038" y="11461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survey results (numbers vs percents). </a:t>
            </a:r>
          </a:p>
        </p:txBody>
      </p:sp>
      <p:graphicFrame>
        <p:nvGraphicFramePr>
          <p:cNvPr id="194655" name="Group 95"/>
          <p:cNvGraphicFramePr>
            <a:graphicFrameLocks noGrp="1"/>
          </p:cNvGraphicFramePr>
          <p:nvPr>
            <p:ph/>
          </p:nvPr>
        </p:nvGraphicFramePr>
        <p:xfrm>
          <a:off x="236538" y="1641475"/>
          <a:ext cx="8655050" cy="2265364"/>
        </p:xfrm>
        <a:graphic>
          <a:graphicData uri="http://schemas.openxmlformats.org/drawingml/2006/table">
            <a:tbl>
              <a:tblPr/>
              <a:tblGrid>
                <a:gridCol w="1403350"/>
                <a:gridCol w="1916112"/>
                <a:gridCol w="1916113"/>
                <a:gridCol w="1828800"/>
                <a:gridCol w="159067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10/25%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5/12.5%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9/22.5%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24/60%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7/17.5%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16/40%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18/45%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12/30%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10/25%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40/100%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56" name="Text Box 96"/>
          <p:cNvSpPr txBox="1">
            <a:spLocks noChangeArrowheads="1"/>
          </p:cNvSpPr>
          <p:nvPr/>
        </p:nvSpPr>
        <p:spPr bwMode="auto">
          <a:xfrm>
            <a:off x="0" y="3962400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Does the table reflect gender bias towards pets?</a:t>
            </a:r>
          </a:p>
        </p:txBody>
      </p:sp>
      <p:sp>
        <p:nvSpPr>
          <p:cNvPr id="194657" name="Text Box 97"/>
          <p:cNvSpPr txBox="1">
            <a:spLocks noChangeArrowheads="1"/>
          </p:cNvSpPr>
          <p:nvPr/>
        </p:nvSpPr>
        <p:spPr bwMode="auto">
          <a:xfrm>
            <a:off x="128588" y="4781550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If so, which gender, likes which pets the best? </a:t>
            </a:r>
          </a:p>
        </p:txBody>
      </p:sp>
      <p:sp>
        <p:nvSpPr>
          <p:cNvPr id="194658" name="Text Box 98"/>
          <p:cNvSpPr txBox="1">
            <a:spLocks noChangeArrowheads="1"/>
          </p:cNvSpPr>
          <p:nvPr/>
        </p:nvSpPr>
        <p:spPr bwMode="auto">
          <a:xfrm>
            <a:off x="122238" y="53117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3) What are some examples of “other” pets? </a:t>
            </a:r>
          </a:p>
        </p:txBody>
      </p:sp>
      <p:sp>
        <p:nvSpPr>
          <p:cNvPr id="194659" name="Text Box 99"/>
          <p:cNvSpPr txBox="1">
            <a:spLocks noChangeArrowheads="1"/>
          </p:cNvSpPr>
          <p:nvPr/>
        </p:nvSpPr>
        <p:spPr bwMode="auto">
          <a:xfrm>
            <a:off x="7635875" y="401637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94660" name="Text Box 100"/>
          <p:cNvSpPr txBox="1">
            <a:spLocks noChangeArrowheads="1"/>
          </p:cNvSpPr>
          <p:nvPr/>
        </p:nvSpPr>
        <p:spPr bwMode="auto">
          <a:xfrm>
            <a:off x="7337425" y="4787900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N/A</a:t>
            </a:r>
          </a:p>
        </p:txBody>
      </p:sp>
      <p:sp>
        <p:nvSpPr>
          <p:cNvPr id="194661" name="Text Box 101"/>
          <p:cNvSpPr txBox="1">
            <a:spLocks noChangeArrowheads="1"/>
          </p:cNvSpPr>
          <p:nvPr/>
        </p:nvSpPr>
        <p:spPr bwMode="auto">
          <a:xfrm>
            <a:off x="6651625" y="5318125"/>
            <a:ext cx="230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Hamsters, gerbils, mice, rats, snakes, rabbits, pigs, etc., </a:t>
            </a:r>
          </a:p>
        </p:txBody>
      </p:sp>
      <p:sp>
        <p:nvSpPr>
          <p:cNvPr id="194662" name="Text Box 102"/>
          <p:cNvSpPr txBox="1">
            <a:spLocks noChangeArrowheads="1"/>
          </p:cNvSpPr>
          <p:nvPr/>
        </p:nvSpPr>
        <p:spPr bwMode="auto">
          <a:xfrm>
            <a:off x="115888" y="5886450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4) Girls tend not to like which types of pets? </a:t>
            </a:r>
          </a:p>
        </p:txBody>
      </p:sp>
      <p:sp>
        <p:nvSpPr>
          <p:cNvPr id="194663" name="Text Box 103"/>
          <p:cNvSpPr txBox="1">
            <a:spLocks noChangeArrowheads="1"/>
          </p:cNvSpPr>
          <p:nvPr/>
        </p:nvSpPr>
        <p:spPr bwMode="auto">
          <a:xfrm>
            <a:off x="6683375" y="5876925"/>
            <a:ext cx="239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“other”  types</a:t>
            </a:r>
          </a:p>
        </p:txBody>
      </p:sp>
      <p:sp>
        <p:nvSpPr>
          <p:cNvPr id="194664" name="Text Box 104"/>
          <p:cNvSpPr txBox="1">
            <a:spLocks noChangeArrowheads="1"/>
          </p:cNvSpPr>
          <p:nvPr/>
        </p:nvSpPr>
        <p:spPr bwMode="auto">
          <a:xfrm>
            <a:off x="492125" y="4313238"/>
            <a:ext cx="7661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But, it does imply, boys like “other” pets more than girls:    22.5% to 2.5%, </a:t>
            </a:r>
          </a:p>
        </p:txBody>
      </p:sp>
      <p:sp>
        <p:nvSpPr>
          <p:cNvPr id="194665" name="Text Box 10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6" grpId="0"/>
      <p:bldP spid="194657" grpId="0"/>
      <p:bldP spid="194658" grpId="0"/>
      <p:bldP spid="194659" grpId="0"/>
      <p:bldP spid="194660" grpId="0"/>
      <p:bldP spid="194661" grpId="0"/>
      <p:bldP spid="194662" grpId="0"/>
      <p:bldP spid="194663" grpId="0"/>
      <p:bldP spid="1946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15300" cy="3579849"/>
          </a:xfrm>
        </p:spPr>
        <p:txBody>
          <a:bodyPr/>
          <a:lstStyle/>
          <a:p>
            <a:r>
              <a:rPr lang="en-US" sz="4400" dirty="0" smtClean="0"/>
              <a:t>Go here: </a:t>
            </a:r>
            <a:r>
              <a:rPr lang="en-US" dirty="0" smtClean="0">
                <a:hlinkClick r:id="rId4"/>
              </a:rPr>
              <a:t>http://www.mathsisfun.com/data/relative-frequency.html</a:t>
            </a:r>
            <a:endParaRPr lang="en-US" dirty="0" smtClean="0"/>
          </a:p>
          <a:p>
            <a:pPr algn="ctr"/>
            <a:r>
              <a:rPr lang="en-US" sz="3300" dirty="0" smtClean="0"/>
              <a:t>Make sure you try the 10 practice problems.</a:t>
            </a:r>
            <a:endParaRPr lang="en-US" sz="3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2154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concepts covered in this presentation: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read a two-way frequency 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Marginal and joint distributions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Conditional distribution tables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Relative frequency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3528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Common Core State Standards for Mathematical Practice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Make sense of problems and persevere in solving them.</a:t>
            </a:r>
          </a:p>
          <a:p>
            <a:pPr marL="0" indent="0">
              <a:buNone/>
            </a:pPr>
            <a:r>
              <a:rPr lang="en-US" dirty="0"/>
              <a:t>2. Attend to precision.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MCC9-12.S.ID.5</a:t>
            </a:r>
            <a:r>
              <a:rPr lang="en-US" dirty="0"/>
              <a:t> Summarize categorical data for two categories in two-way frequency tables. Interpret relative frequencies in the context of the data (including joint, marginal, and conditional relative frequencies). Recognize possible associations and trends in the data.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1893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0391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 the end of this lesson, you should be able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200" dirty="0" smtClean="0"/>
              <a:t>Interpret data from a two-way frequency table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Identify and interpret joint, marginal, and conditional relative frequencies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Create a conditional distribution table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Create a relative frequency chart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8337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Two-way Frequency table: </a:t>
            </a:r>
            <a:r>
              <a:rPr lang="en-US" altLang="en-US" sz="2000" b="0" dirty="0" smtClean="0"/>
              <a:t>a table listing two categorical variables who values have been paired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Joint relative frequency: </a:t>
            </a:r>
            <a:r>
              <a:rPr lang="en-US" altLang="en-US" sz="2000" b="0" dirty="0" smtClean="0"/>
              <a:t>is found by dividing a frequency that is not in the Total row or the Total column by the grand total.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Marginal relative frequency: </a:t>
            </a:r>
            <a:r>
              <a:rPr lang="en-US" altLang="en-US" sz="2000" b="0" dirty="0" smtClean="0"/>
              <a:t>is found by dividing a row total  or a column total by the grand total.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Two-Way relative frequency table: </a:t>
            </a:r>
            <a:r>
              <a:rPr lang="en-US" altLang="en-US" sz="2000" b="0" dirty="0" smtClean="0"/>
              <a:t>displays both the </a:t>
            </a:r>
            <a:r>
              <a:rPr lang="en-US" altLang="en-US" sz="2000" b="0" i="1" u="sng" dirty="0" smtClean="0"/>
              <a:t>joint </a:t>
            </a:r>
            <a:r>
              <a:rPr lang="en-US" altLang="en-US" sz="2000" b="0" dirty="0" smtClean="0"/>
              <a:t>relative and </a:t>
            </a:r>
            <a:r>
              <a:rPr lang="en-US" altLang="en-US" sz="2000" b="0" i="1" u="sng" dirty="0" smtClean="0"/>
              <a:t>marginal</a:t>
            </a:r>
            <a:r>
              <a:rPr lang="en-US" altLang="en-US" sz="2000" b="0" dirty="0" smtClean="0"/>
              <a:t> </a:t>
            </a:r>
            <a:r>
              <a:rPr lang="en-US" altLang="en-US" sz="2000" b="0" i="1" u="sng" dirty="0" smtClean="0"/>
              <a:t>relative frequencies</a:t>
            </a:r>
            <a:r>
              <a:rPr lang="en-US" altLang="en-US" sz="2000" b="0" dirty="0" smtClean="0"/>
              <a:t>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Conditional relative frequency: </a:t>
            </a:r>
            <a:r>
              <a:rPr lang="en-US" altLang="en-US" sz="2000" b="0" dirty="0" smtClean="0"/>
              <a:t>is found by dividing a frequency that is not in the Total row or Total column by the frequency’s row total or column total. </a:t>
            </a:r>
            <a:endParaRPr lang="en-US" sz="2000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sz="4400" u="sng" dirty="0" smtClean="0">
                <a:hlinkClick r:id="rId4"/>
              </a:rPr>
              <a:t>Watch this: </a:t>
            </a:r>
            <a:r>
              <a:rPr lang="en-US" dirty="0" smtClean="0">
                <a:hlinkClick r:id="rId4"/>
              </a:rPr>
              <a:t>http://www.youtube.com/watch?v=aUwpxoaCV-w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6721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Watch: </a:t>
            </a:r>
            <a:r>
              <a:rPr lang="en-US" dirty="0" smtClean="0">
                <a:hlinkClick r:id="rId4"/>
              </a:rPr>
              <a:t>http://www.youtube.com/watch?v=-vLW7Ss7M94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5951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Relative Frequency Table:</a:t>
            </a: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287338" y="1363663"/>
            <a:ext cx="84693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asked 40 randomly selected students whether they preferred dogs, cats or other pets. </a:t>
            </a:r>
          </a:p>
          <a:p>
            <a:endParaRPr lang="en-US" altLang="en-US" sz="2400" b="1">
              <a:solidFill>
                <a:schemeClr val="accent2"/>
              </a:solidFill>
              <a:cs typeface="Times" charset="0"/>
            </a:endParaRPr>
          </a:p>
          <a:p>
            <a:r>
              <a:rPr lang="en-US" altLang="en-US" sz="2400" b="1">
                <a:cs typeface="Times" charset="0"/>
              </a:rPr>
              <a:t>Complete the table for both decimals and percents </a:t>
            </a:r>
            <a:endParaRPr lang="en-US" altLang="en-US" sz="2400" b="1">
              <a:solidFill>
                <a:schemeClr val="accent2"/>
              </a:solidFill>
              <a:cs typeface="Times" charset="0"/>
            </a:endParaRPr>
          </a:p>
        </p:txBody>
      </p:sp>
      <p:graphicFrame>
        <p:nvGraphicFramePr>
          <p:cNvPr id="154833" name="Group 209"/>
          <p:cNvGraphicFramePr>
            <a:graphicFrameLocks noGrp="1"/>
          </p:cNvGraphicFramePr>
          <p:nvPr>
            <p:ph/>
          </p:nvPr>
        </p:nvGraphicFramePr>
        <p:xfrm>
          <a:off x="307975" y="3309938"/>
          <a:ext cx="8655050" cy="3055621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Frequency  Decimals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Frequency  Percents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19" name="Text Box 195"/>
          <p:cNvSpPr txBox="1">
            <a:spLocks noChangeArrowheads="1"/>
          </p:cNvSpPr>
          <p:nvPr/>
        </p:nvSpPr>
        <p:spPr bwMode="auto">
          <a:xfrm>
            <a:off x="3524250" y="48482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18</a:t>
            </a:r>
            <a:r>
              <a:rPr lang="en-US" sz="1800" b="1"/>
              <a:t>        40 </a:t>
            </a:r>
          </a:p>
        </p:txBody>
      </p:sp>
      <p:sp>
        <p:nvSpPr>
          <p:cNvPr id="154820" name="Text Box 196"/>
          <p:cNvSpPr txBox="1">
            <a:spLocks noChangeArrowheads="1"/>
          </p:cNvSpPr>
          <p:nvPr/>
        </p:nvSpPr>
        <p:spPr bwMode="auto">
          <a:xfrm>
            <a:off x="3967163" y="49720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.45</a:t>
            </a:r>
          </a:p>
        </p:txBody>
      </p:sp>
      <p:sp>
        <p:nvSpPr>
          <p:cNvPr id="154821" name="Text Box 197"/>
          <p:cNvSpPr txBox="1">
            <a:spLocks noChangeArrowheads="1"/>
          </p:cNvSpPr>
          <p:nvPr/>
        </p:nvSpPr>
        <p:spPr bwMode="auto">
          <a:xfrm>
            <a:off x="3727450" y="5776913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45%</a:t>
            </a:r>
          </a:p>
        </p:txBody>
      </p:sp>
      <p:sp>
        <p:nvSpPr>
          <p:cNvPr id="154822" name="Text Box 198"/>
          <p:cNvSpPr txBox="1">
            <a:spLocks noChangeArrowheads="1"/>
          </p:cNvSpPr>
          <p:nvPr/>
        </p:nvSpPr>
        <p:spPr bwMode="auto">
          <a:xfrm>
            <a:off x="4867275" y="48688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12</a:t>
            </a:r>
            <a:r>
              <a:rPr lang="en-US" sz="1800" b="1"/>
              <a:t>        40 </a:t>
            </a:r>
          </a:p>
        </p:txBody>
      </p:sp>
      <p:sp>
        <p:nvSpPr>
          <p:cNvPr id="154823" name="Text Box 199"/>
          <p:cNvSpPr txBox="1">
            <a:spLocks noChangeArrowheads="1"/>
          </p:cNvSpPr>
          <p:nvPr/>
        </p:nvSpPr>
        <p:spPr bwMode="auto">
          <a:xfrm>
            <a:off x="5310188" y="499268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.30</a:t>
            </a:r>
          </a:p>
        </p:txBody>
      </p:sp>
      <p:sp>
        <p:nvSpPr>
          <p:cNvPr id="154824" name="Text Box 200"/>
          <p:cNvSpPr txBox="1">
            <a:spLocks noChangeArrowheads="1"/>
          </p:cNvSpPr>
          <p:nvPr/>
        </p:nvSpPr>
        <p:spPr bwMode="auto">
          <a:xfrm>
            <a:off x="5070475" y="579755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30%</a:t>
            </a:r>
          </a:p>
        </p:txBody>
      </p:sp>
      <p:sp>
        <p:nvSpPr>
          <p:cNvPr id="154825" name="Text Box 201"/>
          <p:cNvSpPr txBox="1">
            <a:spLocks noChangeArrowheads="1"/>
          </p:cNvSpPr>
          <p:nvPr/>
        </p:nvSpPr>
        <p:spPr bwMode="auto">
          <a:xfrm>
            <a:off x="6310313" y="49053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10</a:t>
            </a:r>
            <a:r>
              <a:rPr lang="en-US" sz="1800" b="1"/>
              <a:t>        40 </a:t>
            </a:r>
          </a:p>
        </p:txBody>
      </p:sp>
      <p:sp>
        <p:nvSpPr>
          <p:cNvPr id="154826" name="Text Box 202"/>
          <p:cNvSpPr txBox="1">
            <a:spLocks noChangeArrowheads="1"/>
          </p:cNvSpPr>
          <p:nvPr/>
        </p:nvSpPr>
        <p:spPr bwMode="auto">
          <a:xfrm>
            <a:off x="6753225" y="5029200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.25</a:t>
            </a:r>
          </a:p>
        </p:txBody>
      </p:sp>
      <p:sp>
        <p:nvSpPr>
          <p:cNvPr id="154827" name="Text Box 203"/>
          <p:cNvSpPr txBox="1">
            <a:spLocks noChangeArrowheads="1"/>
          </p:cNvSpPr>
          <p:nvPr/>
        </p:nvSpPr>
        <p:spPr bwMode="auto">
          <a:xfrm>
            <a:off x="6513513" y="5834063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25%</a:t>
            </a:r>
          </a:p>
        </p:txBody>
      </p:sp>
      <p:sp>
        <p:nvSpPr>
          <p:cNvPr id="154828" name="Text Box 204"/>
          <p:cNvSpPr txBox="1">
            <a:spLocks noChangeArrowheads="1"/>
          </p:cNvSpPr>
          <p:nvPr/>
        </p:nvSpPr>
        <p:spPr bwMode="auto">
          <a:xfrm>
            <a:off x="7564438" y="488315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40</a:t>
            </a:r>
            <a:r>
              <a:rPr lang="en-US" sz="1800" b="1"/>
              <a:t>        40 </a:t>
            </a:r>
          </a:p>
        </p:txBody>
      </p:sp>
      <p:sp>
        <p:nvSpPr>
          <p:cNvPr id="154829" name="Text Box 205"/>
          <p:cNvSpPr txBox="1">
            <a:spLocks noChangeArrowheads="1"/>
          </p:cNvSpPr>
          <p:nvPr/>
        </p:nvSpPr>
        <p:spPr bwMode="auto">
          <a:xfrm>
            <a:off x="8007350" y="50069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1.00</a:t>
            </a:r>
          </a:p>
        </p:txBody>
      </p:sp>
      <p:sp>
        <p:nvSpPr>
          <p:cNvPr id="154830" name="Text Box 206"/>
          <p:cNvSpPr txBox="1">
            <a:spLocks noChangeArrowheads="1"/>
          </p:cNvSpPr>
          <p:nvPr/>
        </p:nvSpPr>
        <p:spPr bwMode="auto">
          <a:xfrm>
            <a:off x="7767638" y="5811838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100%</a:t>
            </a:r>
          </a:p>
        </p:txBody>
      </p:sp>
      <p:sp>
        <p:nvSpPr>
          <p:cNvPr id="154835" name="Text Box 211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19" grpId="0"/>
      <p:bldP spid="154820" grpId="0"/>
      <p:bldP spid="154821" grpId="0"/>
      <p:bldP spid="154822" grpId="0"/>
      <p:bldP spid="154823" grpId="0"/>
      <p:bldP spid="154824" grpId="0"/>
      <p:bldP spid="154825" grpId="0"/>
      <p:bldP spid="154826" grpId="0"/>
      <p:bldP spid="154827" grpId="0"/>
      <p:bldP spid="154828" grpId="0"/>
      <p:bldP spid="154829" grpId="0"/>
      <p:bldP spid="1548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Frequency Table: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00038" y="1131888"/>
            <a:ext cx="846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also recorded the gender of each student. </a:t>
            </a:r>
          </a:p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The results are shown in the two-way frequency table.  </a:t>
            </a:r>
            <a:r>
              <a:rPr lang="en-US" altLang="en-US" sz="2400" b="1">
                <a:cs typeface="Times" charset="0"/>
              </a:rPr>
              <a:t>Find the totals and answer the questions.</a:t>
            </a:r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 </a:t>
            </a:r>
          </a:p>
        </p:txBody>
      </p:sp>
      <p:graphicFrame>
        <p:nvGraphicFramePr>
          <p:cNvPr id="185395" name="Group 51"/>
          <p:cNvGraphicFramePr>
            <a:graphicFrameLocks noGrp="1"/>
          </p:cNvGraphicFramePr>
          <p:nvPr>
            <p:ph/>
          </p:nvPr>
        </p:nvGraphicFramePr>
        <p:xfrm>
          <a:off x="265113" y="2424113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96" name="Text Box 52"/>
          <p:cNvSpPr txBox="1">
            <a:spLocks noChangeArrowheads="1"/>
          </p:cNvSpPr>
          <p:nvPr/>
        </p:nvSpPr>
        <p:spPr bwMode="auto">
          <a:xfrm>
            <a:off x="3816350" y="389096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85397" name="Text Box 53"/>
          <p:cNvSpPr txBox="1">
            <a:spLocks noChangeArrowheads="1"/>
          </p:cNvSpPr>
          <p:nvPr/>
        </p:nvSpPr>
        <p:spPr bwMode="auto">
          <a:xfrm>
            <a:off x="5143500" y="39274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85398" name="Text Box 54"/>
          <p:cNvSpPr txBox="1">
            <a:spLocks noChangeArrowheads="1"/>
          </p:cNvSpPr>
          <p:nvPr/>
        </p:nvSpPr>
        <p:spPr bwMode="auto">
          <a:xfrm>
            <a:off x="6572250" y="389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85399" name="Text Box 55"/>
          <p:cNvSpPr txBox="1">
            <a:spLocks noChangeArrowheads="1"/>
          </p:cNvSpPr>
          <p:nvPr/>
        </p:nvSpPr>
        <p:spPr bwMode="auto">
          <a:xfrm>
            <a:off x="7869238" y="387032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85400" name="Text Box 56"/>
          <p:cNvSpPr txBox="1">
            <a:spLocks noChangeArrowheads="1"/>
          </p:cNvSpPr>
          <p:nvPr/>
        </p:nvSpPr>
        <p:spPr bwMode="auto">
          <a:xfrm>
            <a:off x="277813" y="45497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How many total students took the survey?</a:t>
            </a:r>
          </a:p>
        </p:txBody>
      </p:sp>
      <p:sp>
        <p:nvSpPr>
          <p:cNvPr id="185401" name="Text Box 57"/>
          <p:cNvSpPr txBox="1">
            <a:spLocks noChangeArrowheads="1"/>
          </p:cNvSpPr>
          <p:nvPr/>
        </p:nvSpPr>
        <p:spPr bwMode="auto">
          <a:xfrm>
            <a:off x="314325" y="505142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How many total boys took the survey?</a:t>
            </a:r>
          </a:p>
        </p:txBody>
      </p:sp>
      <p:sp>
        <p:nvSpPr>
          <p:cNvPr id="185402" name="Text Box 58"/>
          <p:cNvSpPr txBox="1">
            <a:spLocks noChangeArrowheads="1"/>
          </p:cNvSpPr>
          <p:nvPr/>
        </p:nvSpPr>
        <p:spPr bwMode="auto">
          <a:xfrm>
            <a:off x="307975" y="555307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3) How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 many students said they like dogs as pets?</a:t>
            </a:r>
          </a:p>
        </p:txBody>
      </p:sp>
      <p:sp>
        <p:nvSpPr>
          <p:cNvPr id="185403" name="Text Box 59"/>
          <p:cNvSpPr txBox="1">
            <a:spLocks noChangeArrowheads="1"/>
          </p:cNvSpPr>
          <p:nvPr/>
        </p:nvSpPr>
        <p:spPr bwMode="auto">
          <a:xfrm>
            <a:off x="285750" y="606742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4) How many boys said they like dogs as pets?</a:t>
            </a:r>
          </a:p>
        </p:txBody>
      </p:sp>
      <p:sp>
        <p:nvSpPr>
          <p:cNvPr id="185404" name="Text Box 60"/>
          <p:cNvSpPr txBox="1">
            <a:spLocks noChangeArrowheads="1"/>
          </p:cNvSpPr>
          <p:nvPr/>
        </p:nvSpPr>
        <p:spPr bwMode="auto">
          <a:xfrm>
            <a:off x="6965950" y="4543425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85405" name="Text Box 61"/>
          <p:cNvSpPr txBox="1">
            <a:spLocks noChangeArrowheads="1"/>
          </p:cNvSpPr>
          <p:nvPr/>
        </p:nvSpPr>
        <p:spPr bwMode="auto">
          <a:xfrm>
            <a:off x="6508750" y="5014913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85406" name="Text Box 62"/>
          <p:cNvSpPr txBox="1">
            <a:spLocks noChangeArrowheads="1"/>
          </p:cNvSpPr>
          <p:nvPr/>
        </p:nvSpPr>
        <p:spPr bwMode="auto">
          <a:xfrm>
            <a:off x="7086600" y="5562600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85407" name="Text Box 63"/>
          <p:cNvSpPr txBox="1">
            <a:spLocks noChangeArrowheads="1"/>
          </p:cNvSpPr>
          <p:nvPr/>
        </p:nvSpPr>
        <p:spPr bwMode="auto">
          <a:xfrm>
            <a:off x="7264400" y="6059488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5409" name="Oval 65"/>
          <p:cNvSpPr>
            <a:spLocks noChangeArrowheads="1"/>
          </p:cNvSpPr>
          <p:nvPr/>
        </p:nvSpPr>
        <p:spPr bwMode="auto">
          <a:xfrm>
            <a:off x="7874000" y="382587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0" name="Oval 66"/>
          <p:cNvSpPr>
            <a:spLocks noChangeArrowheads="1"/>
          </p:cNvSpPr>
          <p:nvPr/>
        </p:nvSpPr>
        <p:spPr bwMode="auto">
          <a:xfrm>
            <a:off x="7896225" y="286067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1" name="Oval 67"/>
          <p:cNvSpPr>
            <a:spLocks noChangeArrowheads="1"/>
          </p:cNvSpPr>
          <p:nvPr/>
        </p:nvSpPr>
        <p:spPr bwMode="auto">
          <a:xfrm>
            <a:off x="3802063" y="3803650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2" name="Oval 68"/>
          <p:cNvSpPr>
            <a:spLocks noChangeArrowheads="1"/>
          </p:cNvSpPr>
          <p:nvPr/>
        </p:nvSpPr>
        <p:spPr bwMode="auto">
          <a:xfrm>
            <a:off x="3846513" y="281622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3" name="Rectangle 69"/>
          <p:cNvSpPr>
            <a:spLocks noChangeArrowheads="1"/>
          </p:cNvSpPr>
          <p:nvPr/>
        </p:nvSpPr>
        <p:spPr bwMode="auto">
          <a:xfrm>
            <a:off x="3744913" y="3860800"/>
            <a:ext cx="798512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4" name="Rectangle 70"/>
          <p:cNvSpPr>
            <a:spLocks noChangeArrowheads="1"/>
          </p:cNvSpPr>
          <p:nvPr/>
        </p:nvSpPr>
        <p:spPr bwMode="auto">
          <a:xfrm>
            <a:off x="5057775" y="3868738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5" name="Rectangle 71"/>
          <p:cNvSpPr>
            <a:spLocks noChangeArrowheads="1"/>
          </p:cNvSpPr>
          <p:nvPr/>
        </p:nvSpPr>
        <p:spPr bwMode="auto">
          <a:xfrm>
            <a:off x="6451600" y="3883025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6" name="Rectangle 72"/>
          <p:cNvSpPr>
            <a:spLocks noChangeArrowheads="1"/>
          </p:cNvSpPr>
          <p:nvPr/>
        </p:nvSpPr>
        <p:spPr bwMode="auto">
          <a:xfrm>
            <a:off x="7829550" y="3854450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7" name="Text Box 7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5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5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5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5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96" grpId="0"/>
      <p:bldP spid="185397" grpId="0"/>
      <p:bldP spid="185398" grpId="0"/>
      <p:bldP spid="185399" grpId="0"/>
      <p:bldP spid="185400" grpId="0"/>
      <p:bldP spid="185401" grpId="0"/>
      <p:bldP spid="185402" grpId="0"/>
      <p:bldP spid="185403" grpId="0"/>
      <p:bldP spid="185404" grpId="0"/>
      <p:bldP spid="185405" grpId="0"/>
      <p:bldP spid="185406" grpId="0"/>
      <p:bldP spid="185407" grpId="0"/>
      <p:bldP spid="185409" grpId="0" animBg="1"/>
      <p:bldP spid="185410" grpId="0" animBg="1"/>
      <p:bldP spid="185411" grpId="0" animBg="1"/>
      <p:bldP spid="185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569913" y="58896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300038" y="1017588"/>
            <a:ext cx="865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also recorded the gender of each student surveyed, complete the two-way frequency table below. </a:t>
            </a:r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ph/>
          </p:nvPr>
        </p:nvGraphicFramePr>
        <p:xfrm>
          <a:off x="311150" y="4170363"/>
          <a:ext cx="8655050" cy="2265364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33" name="Text Box 41"/>
          <p:cNvSpPr txBox="1">
            <a:spLocks noChangeArrowheads="1"/>
          </p:cNvSpPr>
          <p:nvPr/>
        </p:nvSpPr>
        <p:spPr bwMode="auto">
          <a:xfrm>
            <a:off x="3467100" y="468947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4" name="Text Box 42"/>
          <p:cNvSpPr txBox="1">
            <a:spLocks noChangeArrowheads="1"/>
          </p:cNvSpPr>
          <p:nvPr/>
        </p:nvSpPr>
        <p:spPr bwMode="auto">
          <a:xfrm>
            <a:off x="3910013" y="48133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187435" name="Text Box 43"/>
          <p:cNvSpPr txBox="1">
            <a:spLocks noChangeArrowheads="1"/>
          </p:cNvSpPr>
          <p:nvPr/>
        </p:nvSpPr>
        <p:spPr bwMode="auto">
          <a:xfrm>
            <a:off x="4810125" y="4667250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5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6" name="Text Box 44"/>
          <p:cNvSpPr txBox="1">
            <a:spLocks noChangeArrowheads="1"/>
          </p:cNvSpPr>
          <p:nvPr/>
        </p:nvSpPr>
        <p:spPr bwMode="auto">
          <a:xfrm>
            <a:off x="5253038" y="479107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.125</a:t>
            </a:r>
          </a:p>
        </p:txBody>
      </p:sp>
      <p:sp>
        <p:nvSpPr>
          <p:cNvPr id="187437" name="Text Box 45"/>
          <p:cNvSpPr txBox="1">
            <a:spLocks noChangeArrowheads="1"/>
          </p:cNvSpPr>
          <p:nvPr/>
        </p:nvSpPr>
        <p:spPr bwMode="auto">
          <a:xfrm>
            <a:off x="6253163" y="470376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9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8" name="Text Box 46"/>
          <p:cNvSpPr txBox="1">
            <a:spLocks noChangeArrowheads="1"/>
          </p:cNvSpPr>
          <p:nvPr/>
        </p:nvSpPr>
        <p:spPr bwMode="auto">
          <a:xfrm>
            <a:off x="6696075" y="482758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.225</a:t>
            </a:r>
          </a:p>
        </p:txBody>
      </p:sp>
      <p:sp>
        <p:nvSpPr>
          <p:cNvPr id="187439" name="Text Box 47"/>
          <p:cNvSpPr txBox="1">
            <a:spLocks noChangeArrowheads="1"/>
          </p:cNvSpPr>
          <p:nvPr/>
        </p:nvSpPr>
        <p:spPr bwMode="auto">
          <a:xfrm>
            <a:off x="7607300" y="46958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24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40" name="Text Box 48"/>
          <p:cNvSpPr txBox="1">
            <a:spLocks noChangeArrowheads="1"/>
          </p:cNvSpPr>
          <p:nvPr/>
        </p:nvSpPr>
        <p:spPr bwMode="auto">
          <a:xfrm>
            <a:off x="7950200" y="480536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.60</a:t>
            </a:r>
          </a:p>
        </p:txBody>
      </p:sp>
      <p:sp>
        <p:nvSpPr>
          <p:cNvPr id="187441" name="Text Box 49"/>
          <p:cNvSpPr txBox="1">
            <a:spLocks noChangeArrowheads="1"/>
          </p:cNvSpPr>
          <p:nvPr/>
        </p:nvSpPr>
        <p:spPr bwMode="auto">
          <a:xfrm>
            <a:off x="3554413" y="527050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8</a:t>
            </a:r>
            <a:r>
              <a:rPr lang="en-US" sz="1800" b="1"/>
              <a:t>        40 </a:t>
            </a:r>
          </a:p>
        </p:txBody>
      </p:sp>
      <p:sp>
        <p:nvSpPr>
          <p:cNvPr id="187442" name="Text Box 50"/>
          <p:cNvSpPr txBox="1">
            <a:spLocks noChangeArrowheads="1"/>
          </p:cNvSpPr>
          <p:nvPr/>
        </p:nvSpPr>
        <p:spPr bwMode="auto">
          <a:xfrm>
            <a:off x="3997325" y="54514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.20</a:t>
            </a:r>
          </a:p>
        </p:txBody>
      </p:sp>
      <p:sp>
        <p:nvSpPr>
          <p:cNvPr id="187443" name="Text Box 51"/>
          <p:cNvSpPr txBox="1">
            <a:spLocks noChangeArrowheads="1"/>
          </p:cNvSpPr>
          <p:nvPr/>
        </p:nvSpPr>
        <p:spPr bwMode="auto">
          <a:xfrm>
            <a:off x="4897438" y="526256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7</a:t>
            </a:r>
            <a:r>
              <a:rPr lang="en-US" sz="1800" b="1"/>
              <a:t>        40 </a:t>
            </a:r>
          </a:p>
        </p:txBody>
      </p:sp>
      <p:sp>
        <p:nvSpPr>
          <p:cNvPr id="187444" name="Text Box 52"/>
          <p:cNvSpPr txBox="1">
            <a:spLocks noChangeArrowheads="1"/>
          </p:cNvSpPr>
          <p:nvPr/>
        </p:nvSpPr>
        <p:spPr bwMode="auto">
          <a:xfrm>
            <a:off x="5340350" y="54435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.175</a:t>
            </a:r>
          </a:p>
        </p:txBody>
      </p:sp>
      <p:sp>
        <p:nvSpPr>
          <p:cNvPr id="187445" name="Text Box 53"/>
          <p:cNvSpPr txBox="1">
            <a:spLocks noChangeArrowheads="1"/>
          </p:cNvSpPr>
          <p:nvPr/>
        </p:nvSpPr>
        <p:spPr bwMode="auto">
          <a:xfrm>
            <a:off x="6340475" y="525621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</a:t>
            </a:r>
            <a:r>
              <a:rPr lang="en-US" sz="1800" b="1"/>
              <a:t>        40 </a:t>
            </a:r>
          </a:p>
        </p:txBody>
      </p:sp>
      <p:sp>
        <p:nvSpPr>
          <p:cNvPr id="187446" name="Text Box 54"/>
          <p:cNvSpPr txBox="1">
            <a:spLocks noChangeArrowheads="1"/>
          </p:cNvSpPr>
          <p:nvPr/>
        </p:nvSpPr>
        <p:spPr bwMode="auto">
          <a:xfrm>
            <a:off x="6726238" y="545147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.025</a:t>
            </a:r>
          </a:p>
        </p:txBody>
      </p:sp>
      <p:sp>
        <p:nvSpPr>
          <p:cNvPr id="187447" name="Text Box 55"/>
          <p:cNvSpPr txBox="1">
            <a:spLocks noChangeArrowheads="1"/>
          </p:cNvSpPr>
          <p:nvPr/>
        </p:nvSpPr>
        <p:spPr bwMode="auto">
          <a:xfrm>
            <a:off x="7623175" y="52625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16</a:t>
            </a:r>
            <a:r>
              <a:rPr lang="en-US" sz="1800" b="1"/>
              <a:t>        40 </a:t>
            </a:r>
          </a:p>
        </p:txBody>
      </p:sp>
      <p:sp>
        <p:nvSpPr>
          <p:cNvPr id="187448" name="Text Box 56"/>
          <p:cNvSpPr txBox="1">
            <a:spLocks noChangeArrowheads="1"/>
          </p:cNvSpPr>
          <p:nvPr/>
        </p:nvSpPr>
        <p:spPr bwMode="auto">
          <a:xfrm>
            <a:off x="8037513" y="54292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.40</a:t>
            </a:r>
          </a:p>
        </p:txBody>
      </p:sp>
      <p:sp>
        <p:nvSpPr>
          <p:cNvPr id="187449" name="Text Box 57"/>
          <p:cNvSpPr txBox="1">
            <a:spLocks noChangeArrowheads="1"/>
          </p:cNvSpPr>
          <p:nvPr/>
        </p:nvSpPr>
        <p:spPr bwMode="auto">
          <a:xfrm>
            <a:off x="3487738" y="585311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18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0" name="Text Box 58"/>
          <p:cNvSpPr txBox="1">
            <a:spLocks noChangeArrowheads="1"/>
          </p:cNvSpPr>
          <p:nvPr/>
        </p:nvSpPr>
        <p:spPr bwMode="auto">
          <a:xfrm>
            <a:off x="3930650" y="59769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.45</a:t>
            </a:r>
          </a:p>
        </p:txBody>
      </p:sp>
      <p:sp>
        <p:nvSpPr>
          <p:cNvPr id="187451" name="Text Box 59"/>
          <p:cNvSpPr txBox="1">
            <a:spLocks noChangeArrowheads="1"/>
          </p:cNvSpPr>
          <p:nvPr/>
        </p:nvSpPr>
        <p:spPr bwMode="auto">
          <a:xfrm>
            <a:off x="4887913" y="583088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12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2" name="Text Box 60"/>
          <p:cNvSpPr txBox="1">
            <a:spLocks noChangeArrowheads="1"/>
          </p:cNvSpPr>
          <p:nvPr/>
        </p:nvSpPr>
        <p:spPr bwMode="auto">
          <a:xfrm>
            <a:off x="5330825" y="59975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.30</a:t>
            </a:r>
          </a:p>
        </p:txBody>
      </p:sp>
      <p:sp>
        <p:nvSpPr>
          <p:cNvPr id="187453" name="Text Box 61"/>
          <p:cNvSpPr txBox="1">
            <a:spLocks noChangeArrowheads="1"/>
          </p:cNvSpPr>
          <p:nvPr/>
        </p:nvSpPr>
        <p:spPr bwMode="auto">
          <a:xfrm>
            <a:off x="6273800" y="585311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4" name="Text Box 62"/>
          <p:cNvSpPr txBox="1">
            <a:spLocks noChangeArrowheads="1"/>
          </p:cNvSpPr>
          <p:nvPr/>
        </p:nvSpPr>
        <p:spPr bwMode="auto">
          <a:xfrm>
            <a:off x="6716713" y="59769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187455" name="Text Box 63"/>
          <p:cNvSpPr txBox="1">
            <a:spLocks noChangeArrowheads="1"/>
          </p:cNvSpPr>
          <p:nvPr/>
        </p:nvSpPr>
        <p:spPr bwMode="auto">
          <a:xfrm>
            <a:off x="7613650" y="5830888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40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6" name="Text Box 64"/>
          <p:cNvSpPr txBox="1">
            <a:spLocks noChangeArrowheads="1"/>
          </p:cNvSpPr>
          <p:nvPr/>
        </p:nvSpPr>
        <p:spPr bwMode="auto">
          <a:xfrm>
            <a:off x="7970838" y="5954713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1.00</a:t>
            </a:r>
          </a:p>
        </p:txBody>
      </p:sp>
      <p:sp>
        <p:nvSpPr>
          <p:cNvPr id="187564" name="Text Box 172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187565" name="Group 173"/>
          <p:cNvGraphicFramePr>
            <a:graphicFrameLocks noGrp="1"/>
          </p:cNvGraphicFramePr>
          <p:nvPr/>
        </p:nvGraphicFramePr>
        <p:xfrm>
          <a:off x="228600" y="1981200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597" name="Text Box 205"/>
          <p:cNvSpPr txBox="1">
            <a:spLocks noChangeArrowheads="1"/>
          </p:cNvSpPr>
          <p:nvPr/>
        </p:nvSpPr>
        <p:spPr bwMode="auto">
          <a:xfrm>
            <a:off x="3779838" y="34480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87598" name="Text Box 206"/>
          <p:cNvSpPr txBox="1">
            <a:spLocks noChangeArrowheads="1"/>
          </p:cNvSpPr>
          <p:nvPr/>
        </p:nvSpPr>
        <p:spPr bwMode="auto">
          <a:xfrm>
            <a:off x="5106988" y="348456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87599" name="Text Box 207"/>
          <p:cNvSpPr txBox="1">
            <a:spLocks noChangeArrowheads="1"/>
          </p:cNvSpPr>
          <p:nvPr/>
        </p:nvSpPr>
        <p:spPr bwMode="auto">
          <a:xfrm>
            <a:off x="6535738" y="344963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87600" name="Text Box 208"/>
          <p:cNvSpPr txBox="1">
            <a:spLocks noChangeArrowheads="1"/>
          </p:cNvSpPr>
          <p:nvPr/>
        </p:nvSpPr>
        <p:spPr bwMode="auto">
          <a:xfrm>
            <a:off x="7832725" y="342741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33" grpId="0"/>
      <p:bldP spid="187434" grpId="0"/>
      <p:bldP spid="187435" grpId="0"/>
      <p:bldP spid="187436" grpId="0"/>
      <p:bldP spid="187437" grpId="0"/>
      <p:bldP spid="187438" grpId="0"/>
      <p:bldP spid="187439" grpId="0"/>
      <p:bldP spid="187440" grpId="0"/>
      <p:bldP spid="187441" grpId="0"/>
      <p:bldP spid="187442" grpId="0"/>
      <p:bldP spid="187443" grpId="0"/>
      <p:bldP spid="187444" grpId="0"/>
      <p:bldP spid="187445" grpId="0"/>
      <p:bldP spid="187446" grpId="0"/>
      <p:bldP spid="187447" grpId="0"/>
      <p:bldP spid="187448" grpId="0"/>
      <p:bldP spid="187449" grpId="0"/>
      <p:bldP spid="187450" grpId="0"/>
      <p:bldP spid="187451" grpId="0"/>
      <p:bldP spid="187452" grpId="0"/>
      <p:bldP spid="187453" grpId="0"/>
      <p:bldP spid="187454" grpId="0"/>
      <p:bldP spid="187455" grpId="0"/>
      <p:bldP spid="1874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4741C4E-DA01-43E5-8D6E-9A2296F8CB1B}"/>
  <p:tag name="ISPRING_RESOURCE_FOLDER" val="F:\Work School\Math\Math Topics\Statistics\2 way freqency table\"/>
  <p:tag name="ISPRING_PRESENTATION_PATH" val="F:\Work School\Math\Math Topics\Statistics\2 way freqency table.pptx"/>
  <p:tag name="ISPRING_RESOURCE_PATHS_HASH_2" val="d7adf91d2f7d6ea3eb686d3887c6a71268c048"/>
  <p:tag name="ISPRING_PRESENTATION_INFO" val="&lt;?xml version=&quot;1.0&quot; encoding=&quot;UTF-8&quot; standalone=&quot;no&quot; ?&gt;&#10;&lt;presentation&gt;&#10;&#10;  &lt;slides&gt;&#10;    &lt;slide duration=&quot;5000&quot; id=&quot;{43FC05CF-485B-49D7-B7C1-97C3E5EFB296}&quot; pptId=&quot;256&quot; transitionDuration=&quot;0&quot;/&gt;&#10;    &lt;slide duration=&quot;7236&quot; id=&quot;{FBA17468-B140-42D8-BCA8-5822C47D27BE}&quot; pptId=&quot;261&quot; transitionDuration=&quot;0&quot;/&gt;&#10;    &lt;slide duration=&quot;23187&quot; id=&quot;{0525A324-B83A-4A8E-B4D0-201FA1541B45}&quot; pptId=&quot;268&quot; transitionDuration=&quot;0&quot;/&gt;&#10;    &lt;slide duration=&quot;5375&quot; id=&quot;{4B6C9624-7A58-4F66-B10F-7DF83B3E243C}&quot; pptId=&quot;257&quot; transitionDuration=&quot;0&quot;/&gt;&#10;    &lt;slide duration=&quot;5843&quot; id=&quot;{A456026E-BC91-4661-95F8-9B7B88DA4BB0}&quot; pptId=&quot;258&quot; transitionDuration=&quot;0&quot;/&gt;&#10;    &lt;slide duration=&quot;4281&quot; id=&quot;{DF135FB6-697E-4ABE-97BD-476ADDDF3E9A}&quot; pptId=&quot;259&quot; transitionDuration=&quot;0&quot;/&gt;&#10;    &lt;slide duration=&quot;7234&quot; id=&quot;{71283EE2-0D2A-4AFE-AC2F-90C1D18E4266}&quot; pptId=&quot;262&quot; transitionDuration=&quot;0&quot;/&gt;&#10;    &lt;slide duration=&quot;11468&quot; id=&quot;{8B84397E-9E81-4212-9E88-70D8373C3F88}&quot; pptId=&quot;265&quot; transitionDuration=&quot;0&quot;/&gt;&#10;    &lt;slide duration=&quot;335684&quot; id=&quot;{581149A9-1636-41FD-8E0E-A5D9E6A63D43}&quot; pptId=&quot;267&quot; transitionDuration=&quot;0&quot;/&gt;&#10;    &lt;slide duration=&quot;5000&quot; id=&quot;{1828FE0E-8C39-4450-A725-1736122F5ADF}&quot; pptId=&quot;266&quot; transitionDuration=&quot;0&quot;/&gt;&#10;    &lt;slide duration=&quot;10046&quot; id=&quot;{C3A48E46-585C-4EAF-BECF-961AB1A73927}&quot; pptId=&quot;263&quot; transitionDuration=&quot;0&quot;/&gt;&#10;    &lt;slide duration=&quot;7578&quot; id=&quot;{50F3F4F6-CDDF-4845-81A2-2B42B0DB5F9E}&quot; pptId=&quot;264&quot; transitionDuration=&quot;0&quot;/&gt;&#10;  &lt;/slides&gt;&#10;&#10;  &lt;narration&gt;&#10;    &lt;audioTracks&gt;&#10;      &lt;audioTrack duration=&quot;7260&quot; muted=&quot;false&quot; slideId=&quot;{FBA17468-B140-42D8-BCA8-5822C47D27BE}&quot; startTime=&quot;0&quot; stepIndex=&quot;0&quot; volume=&quot;1&quot;&gt;&#10;        &lt;file modifyTime=&quot;2012-10-26T20:19:56&quot; size=&quot;1280884&quot;&gt;&#10;          &lt;path full=&quot;F:\Work School\Math\Math Topics\Statistics\2 way freqency table\audio\Fri Oct 26 16-19-46 2012.wav&quot; relative=&quot;2 way freqency table\audio\Fri Oct 26 16-19-46 2012.wav&quot; resource=&quot;Fri Oct 26 16-19-46 2012.wav&quot;/&gt;&#10;        &lt;/file&gt;&#10;        &lt;trim end=&quot;24&quot; start=&quot;0&quot;/&gt;&#10;        &lt;audio channels=&quot;2&quot; sampleRate=&quot;44100&quot;/&gt;&#10;      &lt;/audioTrack&gt;&#10;      &lt;audioTrack duration=&quot;23280&quot; muted=&quot;false&quot; slideId=&quot;{0525A324-B83A-4A8E-B4D0-201FA1541B45}&quot; startTime=&quot;0&quot; stepIndex=&quot;0&quot; volume=&quot;1&quot;&gt;&#10;        &lt;file modifyTime=&quot;2012-10-26T20:21:00&quot; size=&quot;4106812&quot;&gt;&#10;          &lt;path full=&quot;F:\Work School\Math\Math Topics\Statistics\2 way freqency table\audio\Fri Oct 26 16-20-35 2012.wav&quot; relative=&quot;2 way freqency table\audio\Fri Oct 26 16-20-35 2012.wav&quot; resource=&quot;Fri Oct 26 16-20-35 2012.wav&quot;/&gt;&#10;        &lt;/file&gt;&#10;        &lt;trim end=&quot;93&quot; start=&quot;0&quot;/&gt;&#10;        &lt;audio channels=&quot;2&quot; sampleRate=&quot;44100&quot;/&gt;&#10;      &lt;/audioTrack&gt;&#10;      &lt;audioTrack duration=&quot;5500&quot; muted=&quot;false&quot; slideId=&quot;{4B6C9624-7A58-4F66-B10F-7DF83B3E243C}&quot; startTime=&quot;0&quot; stepIndex=&quot;0&quot; volume=&quot;1&quot;&gt;&#10;        &lt;file modifyTime=&quot;2012-10-26T20:21:12&quot; size=&quot;970244&quot;&gt;&#10;          &lt;path full=&quot;F:\Work School\Math\Math Topics\Statistics\2 way freqency table\audio\Fri Oct 26 16-21-04 2012.wav&quot; relative=&quot;2 way freqency table\audio\Fri Oct 26 16-21-04 2012.wav&quot; resource=&quot;Fri Oct 26 16-21-04 2012.wav&quot;/&gt;&#10;        &lt;/file&gt;&#10;        &lt;trim end=&quot;125&quot; start=&quot;0&quot;/&gt;&#10;        &lt;audio channels=&quot;2&quot; sampleRate=&quot;44100&quot;/&gt;&#10;      &lt;/audioTrack&gt;&#10;      &lt;audioTrack duration=&quot;5900&quot; muted=&quot;false&quot; slideId=&quot;{A456026E-BC91-4661-95F8-9B7B88DA4BB0}&quot; startTime=&quot;0&quot; stepIndex=&quot;0&quot; volume=&quot;1&quot;&gt;&#10;        &lt;file modifyTime=&quot;2012-10-26T20:21:30&quot; size=&quot;1040804&quot;&gt;&#10;          &lt;path full=&quot;F:\Work School\Math\Math Topics\Statistics\2 way freqency table\audio\Fri Oct 26 16-21-22 2012.wav&quot; relative=&quot;2 way freqency table\audio\Fri Oct 26 16-21-22 2012.wav&quot; resource=&quot;Fri Oct 26 16-21-22 2012.wav&quot;/&gt;&#10;        &lt;/file&gt;&#10;        &lt;trim end=&quot;57&quot; start=&quot;0&quot;/&gt;&#10;        &lt;audio channels=&quot;2&quot; sampleRate=&quot;44100&quot;/&gt;&#10;      &lt;/audioTrack&gt;&#10;      &lt;audioTrack duration=&quot;4400&quot; muted=&quot;false&quot; slideId=&quot;{DF135FB6-697E-4ABE-97BD-476ADDDF3E9A}&quot; startTime=&quot;0&quot; stepIndex=&quot;0&quot; volume=&quot;1&quot;&gt;&#10;        &lt;file modifyTime=&quot;2012-10-26T20:21:40&quot; size=&quot;776204&quot;&gt;&#10;          &lt;path full=&quot;F:\Work School\Math\Math Topics\Statistics\2 way freqency table\audio\Fri Oct 26 16-21-33 2012.wav&quot; relative=&quot;2 way freqency table\audio\Fri Oct 26 16-21-33 2012.wav&quot; resource=&quot;Fri Oct 26 16-21-33 2012.wav&quot;/&gt;&#10;        &lt;/file&gt;&#10;        &lt;trim end=&quot;119&quot; start=&quot;0&quot;/&gt;&#10;        &lt;audio channels=&quot;2&quot; sampleRate=&quot;44100&quot;/&gt;&#10;      &lt;/audioTrack&gt;&#10;      &lt;audioTrack duration=&quot;7341&quot; muted=&quot;false&quot; slideId=&quot;{71283EE2-0D2A-4AFE-AC2F-90C1D18E4266}&quot; startTime=&quot;0&quot; stepIndex=&quot;0&quot; volume=&quot;1&quot;&gt;&#10;        &lt;file modifyTime=&quot;2012-10-26T20:21:52&quot; size=&quot;1295172&quot;&gt;&#10;          &lt;path full=&quot;F:\Work School\Math\Math Topics\Statistics\2 way freqency table\audio\Fri Oct 26 16-21-43 2012.wav&quot; relative=&quot;2 way freqency table\audio\Fri Oct 26 16-21-43 2012.wav&quot; resource=&quot;Fri Oct 26 16-21-43 2012.wav&quot;/&gt;&#10;        &lt;/file&gt;&#10;        &lt;trim end=&quot;107&quot; start=&quot;0&quot;/&gt;&#10;        &lt;audio channels=&quot;2&quot; sampleRate=&quot;44100&quot;/&gt;&#10;      &lt;/audioTrack&gt;&#10;      &lt;audioTrack duration=&quot;11480&quot; muted=&quot;false&quot; slideId=&quot;{8B84397E-9E81-4212-9E88-70D8373C3F88}&quot; startTime=&quot;0&quot; stepIndex=&quot;0&quot; volume=&quot;1&quot;&gt;&#10;        &lt;file modifyTime=&quot;2012-10-26T20:22:12&quot; size=&quot;2025292&quot;&gt;&#10;          &lt;path full=&quot;F:\Work School\Math\Math Topics\Statistics\2 way freqency table\audio\Fri Oct 26 16-21-59 2012.wav&quot; relative=&quot;2 way freqency table\audio\Fri Oct 26 16-21-59 2012.wav&quot; resource=&quot;Fri Oct 26 16-21-59 2012.wav&quot;/&gt;&#10;        &lt;/file&gt;&#10;        &lt;trim end=&quot;12&quot; start=&quot;0&quot;/&gt;&#10;        &lt;audio channels=&quot;2&quot; sampleRate=&quot;44100&quot;/&gt;&#10;      &lt;/audioTrack&gt;&#10;      &lt;audioTrack duration=&quot;10090&quot; muted=&quot;false&quot; slideId=&quot;{C3A48E46-585C-4EAF-BECF-961AB1A73927}&quot; startTime=&quot;0&quot; stepIndex=&quot;0&quot; volume=&quot;1&quot;&gt;&#10;        &lt;file modifyTime=&quot;2012-10-26T20:22:34&quot; size=&quot;1779920&quot;&gt;&#10;          &lt;path full=&quot;F:\Work School\Math\Math Topics\Statistics\2 way freqency table\audio\Fri Oct 26 16-22-23 2012.wav&quot; relative=&quot;2 way freqency table\audio\Fri Oct 26 16-22-23 2012.wav&quot; resource=&quot;Fri Oct 26 16-22-23 2012.wav&quot;/&gt;&#10;        &lt;/file&gt;&#10;        &lt;trim end=&quot;44&quot; start=&quot;0&quot;/&gt;&#10;        &lt;audio channels=&quot;2&quot; sampleRate=&quot;44100&quot;/&gt;&#10;      &lt;/audioTrack&gt;&#10;      &lt;audioTrack duration=&quot;7680&quot; muted=&quot;false&quot; slideId=&quot;{50F3F4F6-CDDF-4845-81A2-2B42B0DB5F9E}&quot; startTime=&quot;0&quot; stepIndex=&quot;0&quot; volume=&quot;1&quot;&gt;&#10;        &lt;file modifyTime=&quot;2012-10-26T20:23:10&quot; size=&quot;1354796&quot;&gt;&#10;          &lt;path full=&quot;F:\Work School\Math\Math Topics\Statistics\2 way freqency table\audio\Fri Oct 26 16-23-01 2012.wav&quot; relative=&quot;2 way freqency table\audio\Fri Oct 26 16-23-01 2012.wav&quot; resource=&quot;Fri Oct 26 16-23-01 2012.wav&quot;/&gt;&#10;        &lt;/file&gt;&#10;        &lt;trim end=&quot;102&quot; start=&quot;0&quot;/&gt;&#10;        &lt;audio channels=&quot;2&quot; sampleRate=&quot;44100&quot;/&gt;&#10;      &lt;/audioTrack&gt;&#10;    &lt;/audioTracks&gt;&#10;  &lt;/narration&gt;&#10;&#10;&lt;/presentation&gt;&#10;"/>
  <p:tag name="ISPRING_SCORM_RATE_SLIDES" val="0"/>
  <p:tag name="ISPRING_SCORM_PASSING_SCORE" val="90.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3FC05CF-485B-49D7-B7C1-97C3E5EFB296}"/>
  <p:tag name="GENSWF_ADVANCE_TIME" val="5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BA17468-B140-42D8-BCA8-5822C47D27BE}"/>
  <p:tag name="GENSWF_ADVANCE_TIME" val="7.236"/>
  <p:tag name="TIMING" val="|7.234|0.001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525A324-B83A-4A8E-B4D0-201FA1541B45}"/>
  <p:tag name="GENSWF_ADVANCE_TIME" val="23.187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B6C9624-7A58-4F66-B10F-7DF83B3E243C}"/>
  <p:tag name="GENSWF_ADVANCE_TIME" val="5.375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1283EE2-0D2A-4AFE-AC2F-90C1D18E4266}"/>
  <p:tag name="GENSWF_ADVANCE_TIME" val="7.234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C3A48E46-585C-4EAF-BECF-961AB1A73927}"/>
  <p:tag name="GENSWF_ADVANCE_TIME" val="10.046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50F3F4F6-CDDF-4845-81A2-2B42B0DB5F9E}"/>
  <p:tag name="GENSWF_ADVANCE_TIME" val="7.578"/>
  <p:tag name="TIMING" val="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</TotalTime>
  <Words>1325</Words>
  <Application>Microsoft Office PowerPoint</Application>
  <PresentationFormat>On-screen Show (4:3)</PresentationFormat>
  <Paragraphs>398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Two-Way Frequency Tables</vt:lpstr>
      <vt:lpstr>Standards:</vt:lpstr>
      <vt:lpstr>By the end of this lesson, you should be able to:</vt:lpstr>
      <vt:lpstr>Terms</vt:lpstr>
      <vt:lpstr>Two-Way Frequency Table</vt:lpstr>
      <vt:lpstr>Conditional Distributions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Relative Frequency</vt:lpstr>
      <vt:lpstr>Review:</vt:lpstr>
    </vt:vector>
  </TitlesOfParts>
  <Company>Henry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Goldhahn</dc:creator>
  <cp:lastModifiedBy>temp</cp:lastModifiedBy>
  <cp:revision>17</cp:revision>
  <dcterms:created xsi:type="dcterms:W3CDTF">2012-10-26T18:42:46Z</dcterms:created>
  <dcterms:modified xsi:type="dcterms:W3CDTF">2013-12-06T17:36:34Z</dcterms:modified>
</cp:coreProperties>
</file>